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4"/>
    <p:sldMasterId id="2147483663" r:id="rId5"/>
    <p:sldMasterId id="2147483700" r:id="rId6"/>
  </p:sldMasterIdLst>
  <p:notesMasterIdLst>
    <p:notesMasterId r:id="rId25"/>
  </p:notesMasterIdLst>
  <p:handoutMasterIdLst>
    <p:handoutMasterId r:id="rId26"/>
  </p:handoutMasterIdLst>
  <p:sldIdLst>
    <p:sldId id="443" r:id="rId7"/>
    <p:sldId id="316" r:id="rId8"/>
    <p:sldId id="432" r:id="rId9"/>
    <p:sldId id="317" r:id="rId10"/>
    <p:sldId id="433" r:id="rId11"/>
    <p:sldId id="437" r:id="rId12"/>
    <p:sldId id="438" r:id="rId13"/>
    <p:sldId id="439" r:id="rId14"/>
    <p:sldId id="440" r:id="rId15"/>
    <p:sldId id="441" r:id="rId16"/>
    <p:sldId id="318" r:id="rId17"/>
    <p:sldId id="434" r:id="rId18"/>
    <p:sldId id="446" r:id="rId19"/>
    <p:sldId id="442" r:id="rId20"/>
    <p:sldId id="445" r:id="rId21"/>
    <p:sldId id="319" r:id="rId22"/>
    <p:sldId id="435" r:id="rId23"/>
    <p:sldId id="444" r:id="rId24"/>
  </p:sldIdLst>
  <p:sldSz cx="9144000" cy="5143500" type="screen16x9"/>
  <p:notesSz cx="6858000" cy="9144000"/>
  <p:embeddedFontLst>
    <p:embeddedFont>
      <p:font typeface="Lora" pitchFamily="2" charset="0"/>
      <p:regular r:id="rId27"/>
      <p:bold r:id="rId28"/>
      <p:italic r:id="rId29"/>
      <p:boldItalic r:id="rId30"/>
    </p:embeddedFont>
    <p:embeddedFont>
      <p:font typeface="Montserrat" pitchFamily="2" charset="-93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Trebuchet MS" panose="020B0603020202020204" pitchFamily="34" charset="0"/>
      <p:regular r:id="rId39"/>
      <p:bold r:id="rId40"/>
      <p:italic r:id="rId41"/>
      <p:boldItalic r:id="rId42"/>
    </p:embeddedFont>
    <p:embeddedFont>
      <p:font typeface="Wingdings 3" panose="05040102010807070707" pitchFamily="18" charset="2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390F2FD-3062-40F4-891F-570662851038}">
          <p14:sldIdLst>
            <p14:sldId id="443"/>
          </p14:sldIdLst>
        </p14:section>
        <p14:section name="Section 1 - Problem Overview" id="{F2590945-0FA6-448A-AC26-54829E88979E}">
          <p14:sldIdLst>
            <p14:sldId id="316"/>
            <p14:sldId id="432"/>
          </p14:sldIdLst>
        </p14:section>
        <p14:section name="Section 2 - Dataset Exploration" id="{0D768EFF-F863-42B0-AC32-A3E25ED4F535}">
          <p14:sldIdLst>
            <p14:sldId id="317"/>
            <p14:sldId id="433"/>
            <p14:sldId id="437"/>
            <p14:sldId id="438"/>
            <p14:sldId id="439"/>
            <p14:sldId id="440"/>
            <p14:sldId id="441"/>
          </p14:sldIdLst>
        </p14:section>
        <p14:section name="Section 3 - General Architectures" id="{18C6DE84-9B54-45E1-9300-5DCB07F0AD31}">
          <p14:sldIdLst>
            <p14:sldId id="318"/>
            <p14:sldId id="434"/>
            <p14:sldId id="446"/>
            <p14:sldId id="442"/>
            <p14:sldId id="445"/>
          </p14:sldIdLst>
        </p14:section>
        <p14:section name="Section 4 - Next Steps" id="{CA872703-61AB-4864-9086-B92ADC8587F5}">
          <p14:sldIdLst>
            <p14:sldId id="319"/>
            <p14:sldId id="435"/>
          </p14:sldIdLst>
        </p14:section>
        <p14:section name="Ending" id="{B2BBA1CC-E07B-4B76-A60D-F0D5CDC15A23}">
          <p14:sldIdLst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8D8"/>
    <a:srgbClr val="EA9999"/>
    <a:srgbClr val="992323"/>
    <a:srgbClr val="4D4D4D"/>
    <a:srgbClr val="F6BEBE"/>
    <a:srgbClr val="163567"/>
    <a:srgbClr val="043194"/>
    <a:srgbClr val="BEAFFF"/>
    <a:srgbClr val="FDEDED"/>
    <a:srgbClr val="FC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0B68AC-8694-48B0-83C1-98098AAB2A70}" v="42" dt="2025-10-20T00:20:46.667"/>
    <p1510:client id="{84B7E78F-3A66-69D6-3EC3-C6F9E4E9E5C5}" v="109" dt="2025-10-19T17:42:41.195"/>
  </p1510:revLst>
</p1510:revInfo>
</file>

<file path=ppt/tableStyles.xml><?xml version="1.0" encoding="utf-8"?>
<a:tblStyleLst xmlns:a="http://schemas.openxmlformats.org/drawingml/2006/main" def="{111398CC-31EC-4942-A7E2-ADA29DBD9D4A}">
  <a:tblStyle styleId="{111398CC-31EC-4942-A7E2-ADA29DBD9D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26667" autoAdjust="0"/>
  </p:normalViewPr>
  <p:slideViewPr>
    <p:cSldViewPr snapToGrid="0">
      <p:cViewPr>
        <p:scale>
          <a:sx n="100" d="100"/>
          <a:sy n="100" d="100"/>
        </p:scale>
        <p:origin x="226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15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font" Target="fonts/font3.fntdata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microsoft.com/office/2016/11/relationships/changesInfo" Target="changesInfos/changesInfo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h Đức Nguyễn" userId="6fc94c4322a4f3b6" providerId="LiveId" clId="{812EB708-5A75-4954-831E-2F1BB7610441}"/>
    <pc:docChg chg="undo custSel addSld modSld modSection">
      <pc:chgData name="Minh Đức Nguyễn" userId="6fc94c4322a4f3b6" providerId="LiveId" clId="{812EB708-5A75-4954-831E-2F1BB7610441}" dt="2025-10-20T00:20:53.402" v="398" actId="5793"/>
      <pc:docMkLst>
        <pc:docMk/>
      </pc:docMkLst>
      <pc:sldChg chg="modSp mod">
        <pc:chgData name="Minh Đức Nguyễn" userId="6fc94c4322a4f3b6" providerId="LiveId" clId="{812EB708-5A75-4954-831E-2F1BB7610441}" dt="2025-10-20T00:16:16.742" v="377" actId="14861"/>
        <pc:sldMkLst>
          <pc:docMk/>
          <pc:sldMk cId="3426197833" sldId="432"/>
        </pc:sldMkLst>
        <pc:spChg chg="mod">
          <ac:chgData name="Minh Đức Nguyễn" userId="6fc94c4322a4f3b6" providerId="LiveId" clId="{812EB708-5A75-4954-831E-2F1BB7610441}" dt="2025-10-20T00:16:16.742" v="377" actId="14861"/>
          <ac:spMkLst>
            <pc:docMk/>
            <pc:sldMk cId="3426197833" sldId="432"/>
            <ac:spMk id="14" creationId="{878FEFAC-66D1-AFD6-5EAF-1795817A27FB}"/>
          </ac:spMkLst>
        </pc:spChg>
        <pc:spChg chg="mod">
          <ac:chgData name="Minh Đức Nguyễn" userId="6fc94c4322a4f3b6" providerId="LiveId" clId="{812EB708-5A75-4954-831E-2F1BB7610441}" dt="2025-10-20T00:16:16.742" v="377" actId="14861"/>
          <ac:spMkLst>
            <pc:docMk/>
            <pc:sldMk cId="3426197833" sldId="432"/>
            <ac:spMk id="15" creationId="{7B2B15AD-CA73-FA8E-265C-7259D0A470FD}"/>
          </ac:spMkLst>
        </pc:spChg>
        <pc:picChg chg="mod modCrop">
          <ac:chgData name="Minh Đức Nguyễn" userId="6fc94c4322a4f3b6" providerId="LiveId" clId="{812EB708-5A75-4954-831E-2F1BB7610441}" dt="2025-10-20T00:15:52.647" v="358" actId="14861"/>
          <ac:picMkLst>
            <pc:docMk/>
            <pc:sldMk cId="3426197833" sldId="432"/>
            <ac:picMk id="9" creationId="{096F143D-8499-2ECE-7486-F3F2AA712A27}"/>
          </ac:picMkLst>
        </pc:picChg>
      </pc:sldChg>
      <pc:sldChg chg="modSp mod modShow">
        <pc:chgData name="Minh Đức Nguyễn" userId="6fc94c4322a4f3b6" providerId="LiveId" clId="{812EB708-5A75-4954-831E-2F1BB7610441}" dt="2025-10-20T00:13:03.185" v="345" actId="729"/>
        <pc:sldMkLst>
          <pc:docMk/>
          <pc:sldMk cId="1662617194" sldId="434"/>
        </pc:sldMkLst>
        <pc:graphicFrameChg chg="modGraphic">
          <ac:chgData name="Minh Đức Nguyễn" userId="6fc94c4322a4f3b6" providerId="LiveId" clId="{812EB708-5A75-4954-831E-2F1BB7610441}" dt="2025-10-13T00:14:00.740" v="137" actId="14734"/>
          <ac:graphicFrameMkLst>
            <pc:docMk/>
            <pc:sldMk cId="1662617194" sldId="434"/>
            <ac:graphicFrameMk id="4" creationId="{94EB6549-F68F-84F4-9B41-F36550892C16}"/>
          </ac:graphicFrameMkLst>
        </pc:graphicFrameChg>
      </pc:sldChg>
      <pc:sldChg chg="delSp modSp mod">
        <pc:chgData name="Minh Đức Nguyễn" userId="6fc94c4322a4f3b6" providerId="LiveId" clId="{812EB708-5A75-4954-831E-2F1BB7610441}" dt="2025-10-20T00:16:55.087" v="383" actId="1076"/>
        <pc:sldMkLst>
          <pc:docMk/>
          <pc:sldMk cId="609292952" sldId="435"/>
        </pc:sldMkLst>
        <pc:spChg chg="mod">
          <ac:chgData name="Minh Đức Nguyễn" userId="6fc94c4322a4f3b6" providerId="LiveId" clId="{812EB708-5A75-4954-831E-2F1BB7610441}" dt="2025-10-20T00:16:55.087" v="383" actId="1076"/>
          <ac:spMkLst>
            <pc:docMk/>
            <pc:sldMk cId="609292952" sldId="435"/>
            <ac:spMk id="6" creationId="{1F1F8DA4-3D95-9266-A73A-ED182E34F21F}"/>
          </ac:spMkLst>
        </pc:spChg>
        <pc:spChg chg="del">
          <ac:chgData name="Minh Đức Nguyễn" userId="6fc94c4322a4f3b6" providerId="LiveId" clId="{812EB708-5A75-4954-831E-2F1BB7610441}" dt="2025-10-20T00:16:46.094" v="381" actId="478"/>
          <ac:spMkLst>
            <pc:docMk/>
            <pc:sldMk cId="609292952" sldId="435"/>
            <ac:spMk id="7" creationId="{27C468CA-EFBB-44F2-90EE-F6A2F056E8B4}"/>
          </ac:spMkLst>
        </pc:spChg>
        <pc:spChg chg="del">
          <ac:chgData name="Minh Đức Nguyễn" userId="6fc94c4322a4f3b6" providerId="LiveId" clId="{812EB708-5A75-4954-831E-2F1BB7610441}" dt="2025-10-20T00:16:43.522" v="379" actId="478"/>
          <ac:spMkLst>
            <pc:docMk/>
            <pc:sldMk cId="609292952" sldId="435"/>
            <ac:spMk id="9" creationId="{EADB272B-3913-AF2B-2896-12424C3D3F0A}"/>
          </ac:spMkLst>
        </pc:spChg>
        <pc:spChg chg="del">
          <ac:chgData name="Minh Đức Nguyễn" userId="6fc94c4322a4f3b6" providerId="LiveId" clId="{812EB708-5A75-4954-831E-2F1BB7610441}" dt="2025-10-20T00:16:44.760" v="380" actId="478"/>
          <ac:spMkLst>
            <pc:docMk/>
            <pc:sldMk cId="609292952" sldId="435"/>
            <ac:spMk id="10" creationId="{BCAC92FF-5DEC-A689-753E-4D42ECBD7A84}"/>
          </ac:spMkLst>
        </pc:spChg>
      </pc:sldChg>
      <pc:sldChg chg="mod modShow">
        <pc:chgData name="Minh Đức Nguyễn" userId="6fc94c4322a4f3b6" providerId="LiveId" clId="{812EB708-5A75-4954-831E-2F1BB7610441}" dt="2025-10-20T00:16:28.174" v="378" actId="729"/>
        <pc:sldMkLst>
          <pc:docMk/>
          <pc:sldMk cId="2057935586" sldId="442"/>
        </pc:sldMkLst>
      </pc:sldChg>
      <pc:sldChg chg="addSp delSp modSp add mod modNotesTx">
        <pc:chgData name="Minh Đức Nguyễn" userId="6fc94c4322a4f3b6" providerId="LiveId" clId="{812EB708-5A75-4954-831E-2F1BB7610441}" dt="2025-10-20T00:20:53.402" v="398" actId="5793"/>
        <pc:sldMkLst>
          <pc:docMk/>
          <pc:sldMk cId="2834294873" sldId="445"/>
        </pc:sldMkLst>
        <pc:spChg chg="mod">
          <ac:chgData name="Minh Đức Nguyễn" userId="6fc94c4322a4f3b6" providerId="LiveId" clId="{812EB708-5A75-4954-831E-2F1BB7610441}" dt="2025-10-13T00:02:10.690" v="24" actId="20577"/>
          <ac:spMkLst>
            <pc:docMk/>
            <pc:sldMk cId="2834294873" sldId="445"/>
            <ac:spMk id="2" creationId="{6164C89D-265E-7E63-6621-81079B89369D}"/>
          </ac:spMkLst>
        </pc:spChg>
        <pc:spChg chg="add mod ord">
          <ac:chgData name="Minh Đức Nguyễn" userId="6fc94c4322a4f3b6" providerId="LiveId" clId="{812EB708-5A75-4954-831E-2F1BB7610441}" dt="2025-10-20T00:11:31.798" v="343" actId="1037"/>
          <ac:spMkLst>
            <pc:docMk/>
            <pc:sldMk cId="2834294873" sldId="445"/>
            <ac:spMk id="3" creationId="{129D6B3C-22EE-AC76-89EE-76BB7ED161FA}"/>
          </ac:spMkLst>
        </pc:spChg>
        <pc:spChg chg="add mod ord">
          <ac:chgData name="Minh Đức Nguyễn" userId="6fc94c4322a4f3b6" providerId="LiveId" clId="{812EB708-5A75-4954-831E-2F1BB7610441}" dt="2025-10-20T00:11:31.798" v="343" actId="1037"/>
          <ac:spMkLst>
            <pc:docMk/>
            <pc:sldMk cId="2834294873" sldId="445"/>
            <ac:spMk id="4" creationId="{E3EAC715-7F70-A1AB-3054-A3A7D7729741}"/>
          </ac:spMkLst>
        </pc:spChg>
        <pc:spChg chg="add mod ord">
          <ac:chgData name="Minh Đức Nguyễn" userId="6fc94c4322a4f3b6" providerId="LiveId" clId="{812EB708-5A75-4954-831E-2F1BB7610441}" dt="2025-10-20T00:11:31.798" v="343" actId="1037"/>
          <ac:spMkLst>
            <pc:docMk/>
            <pc:sldMk cId="2834294873" sldId="445"/>
            <ac:spMk id="9" creationId="{E24831B9-1341-A43A-AAF5-9031A6ABFEC8}"/>
          </ac:spMkLst>
        </pc:spChg>
        <pc:spChg chg="add mod ord topLvl">
          <ac:chgData name="Minh Đức Nguyễn" userId="6fc94c4322a4f3b6" providerId="LiveId" clId="{812EB708-5A75-4954-831E-2F1BB7610441}" dt="2025-10-20T00:11:31.798" v="343" actId="1037"/>
          <ac:spMkLst>
            <pc:docMk/>
            <pc:sldMk cId="2834294873" sldId="445"/>
            <ac:spMk id="11" creationId="{01160BD3-D954-4793-10BE-F269CEAC54E4}"/>
          </ac:spMkLst>
        </pc:spChg>
        <pc:spChg chg="add mod ord">
          <ac:chgData name="Minh Đức Nguyễn" userId="6fc94c4322a4f3b6" providerId="LiveId" clId="{812EB708-5A75-4954-831E-2F1BB7610441}" dt="2025-10-20T00:11:16.630" v="322" actId="14100"/>
          <ac:spMkLst>
            <pc:docMk/>
            <pc:sldMk cId="2834294873" sldId="445"/>
            <ac:spMk id="16" creationId="{D85069CB-826F-551D-15C4-46074AB8C381}"/>
          </ac:spMkLst>
        </pc:spChg>
        <pc:spChg chg="add mod">
          <ac:chgData name="Minh Đức Nguyễn" userId="6fc94c4322a4f3b6" providerId="LiveId" clId="{812EB708-5A75-4954-831E-2F1BB7610441}" dt="2025-10-20T00:10:02.813" v="292" actId="1076"/>
          <ac:spMkLst>
            <pc:docMk/>
            <pc:sldMk cId="2834294873" sldId="445"/>
            <ac:spMk id="17" creationId="{1C59E68F-BE74-72FD-5EC7-25A02C5AD7FF}"/>
          </ac:spMkLst>
        </pc:spChg>
        <pc:spChg chg="mod">
          <ac:chgData name="Minh Đức Nguyễn" userId="6fc94c4322a4f3b6" providerId="LiveId" clId="{812EB708-5A75-4954-831E-2F1BB7610441}" dt="2025-10-20T00:20:09.560" v="391" actId="12789"/>
          <ac:spMkLst>
            <pc:docMk/>
            <pc:sldMk cId="2834294873" sldId="445"/>
            <ac:spMk id="19" creationId="{99596DA9-15E8-CE8C-4596-D4A9F75CF345}"/>
          </ac:spMkLst>
        </pc:spChg>
        <pc:spChg chg="mod">
          <ac:chgData name="Minh Đức Nguyễn" userId="6fc94c4322a4f3b6" providerId="LiveId" clId="{812EB708-5A75-4954-831E-2F1BB7610441}" dt="2025-10-20T00:20:09.560" v="391" actId="12789"/>
          <ac:spMkLst>
            <pc:docMk/>
            <pc:sldMk cId="2834294873" sldId="445"/>
            <ac:spMk id="20" creationId="{A4B8084F-5047-3D64-C80B-7B69F49317AF}"/>
          </ac:spMkLst>
        </pc:spChg>
        <pc:spChg chg="add mod ord">
          <ac:chgData name="Minh Đức Nguyễn" userId="6fc94c4322a4f3b6" providerId="LiveId" clId="{812EB708-5A75-4954-831E-2F1BB7610441}" dt="2025-10-20T00:11:21.525" v="333" actId="1037"/>
          <ac:spMkLst>
            <pc:docMk/>
            <pc:sldMk cId="2834294873" sldId="445"/>
            <ac:spMk id="21" creationId="{91ECA66B-5393-BACD-9F2F-59D3B5D69EE2}"/>
          </ac:spMkLst>
        </pc:spChg>
        <pc:spChg chg="add mod ord">
          <ac:chgData name="Minh Đức Nguyễn" userId="6fc94c4322a4f3b6" providerId="LiveId" clId="{812EB708-5A75-4954-831E-2F1BB7610441}" dt="2025-10-20T00:10:54.745" v="307" actId="1076"/>
          <ac:spMkLst>
            <pc:docMk/>
            <pc:sldMk cId="2834294873" sldId="445"/>
            <ac:spMk id="22" creationId="{D865970D-B834-0311-ED49-9F0FEC8CB3D6}"/>
          </ac:spMkLst>
        </pc:spChg>
        <pc:spChg chg="add mod">
          <ac:chgData name="Minh Đức Nguyễn" userId="6fc94c4322a4f3b6" providerId="LiveId" clId="{812EB708-5A75-4954-831E-2F1BB7610441}" dt="2025-10-20T00:10:09.901" v="293"/>
          <ac:spMkLst>
            <pc:docMk/>
            <pc:sldMk cId="2834294873" sldId="445"/>
            <ac:spMk id="23" creationId="{B964282B-D290-2395-A6FE-793F1A7636CF}"/>
          </ac:spMkLst>
        </pc:spChg>
        <pc:spChg chg="mod">
          <ac:chgData name="Minh Đức Nguyễn" userId="6fc94c4322a4f3b6" providerId="LiveId" clId="{812EB708-5A75-4954-831E-2F1BB7610441}" dt="2025-10-20T00:11:05.875" v="312" actId="571"/>
          <ac:spMkLst>
            <pc:docMk/>
            <pc:sldMk cId="2834294873" sldId="445"/>
            <ac:spMk id="33" creationId="{FB4D3A6B-30FD-8304-6F7E-BDAF461E169D}"/>
          </ac:spMkLst>
        </pc:spChg>
        <pc:grpChg chg="add mod">
          <ac:chgData name="Minh Đức Nguyễn" userId="6fc94c4322a4f3b6" providerId="LiveId" clId="{812EB708-5A75-4954-831E-2F1BB7610441}" dt="2025-10-20T00:11:31.798" v="343" actId="1037"/>
          <ac:grpSpMkLst>
            <pc:docMk/>
            <pc:sldMk cId="2834294873" sldId="445"/>
            <ac:grpSpMk id="5" creationId="{D35DE888-7BFE-1FC0-C661-ED4E666C0DE2}"/>
          </ac:grpSpMkLst>
        </pc:grpChg>
        <pc:grpChg chg="add del mod">
          <ac:chgData name="Minh Đức Nguyễn" userId="6fc94c4322a4f3b6" providerId="LiveId" clId="{812EB708-5A75-4954-831E-2F1BB7610441}" dt="2025-10-20T00:10:20.636" v="297" actId="165"/>
          <ac:grpSpMkLst>
            <pc:docMk/>
            <pc:sldMk cId="2834294873" sldId="445"/>
            <ac:grpSpMk id="6" creationId="{F2A877B5-BC9B-73B5-CCE9-C87254B14448}"/>
          </ac:grpSpMkLst>
        </pc:grpChg>
        <pc:grpChg chg="add mod topLvl">
          <ac:chgData name="Minh Đức Nguyễn" userId="6fc94c4322a4f3b6" providerId="LiveId" clId="{812EB708-5A75-4954-831E-2F1BB7610441}" dt="2025-10-20T00:11:31.798" v="343" actId="1037"/>
          <ac:grpSpMkLst>
            <pc:docMk/>
            <pc:sldMk cId="2834294873" sldId="445"/>
            <ac:grpSpMk id="10" creationId="{695B97BE-F2C1-5DB7-1057-CC65EF5C8FC3}"/>
          </ac:grpSpMkLst>
        </pc:grpChg>
        <pc:grpChg chg="add del mod topLvl">
          <ac:chgData name="Minh Đức Nguyễn" userId="6fc94c4322a4f3b6" providerId="LiveId" clId="{812EB708-5A75-4954-831E-2F1BB7610441}" dt="2025-10-20T00:11:07.697" v="313" actId="165"/>
          <ac:grpSpMkLst>
            <pc:docMk/>
            <pc:sldMk cId="2834294873" sldId="445"/>
            <ac:grpSpMk id="12" creationId="{F8ADFA99-5BB3-67B2-A915-F7228638E1E8}"/>
          </ac:grpSpMkLst>
        </pc:grpChg>
        <pc:grpChg chg="add mod">
          <ac:chgData name="Minh Đức Nguyễn" userId="6fc94c4322a4f3b6" providerId="LiveId" clId="{812EB708-5A75-4954-831E-2F1BB7610441}" dt="2025-10-20T00:11:05.875" v="312" actId="571"/>
          <ac:grpSpMkLst>
            <pc:docMk/>
            <pc:sldMk cId="2834294873" sldId="445"/>
            <ac:grpSpMk id="32" creationId="{EF223458-3FD1-791A-3890-36F201BB06EB}"/>
          </ac:grpSpMkLst>
        </pc:grpChg>
        <pc:picChg chg="mod">
          <ac:chgData name="Minh Đức Nguyễn" userId="6fc94c4322a4f3b6" providerId="LiveId" clId="{812EB708-5A75-4954-831E-2F1BB7610441}" dt="2025-10-20T00:11:21.525" v="333" actId="1037"/>
          <ac:picMkLst>
            <pc:docMk/>
            <pc:sldMk cId="2834294873" sldId="445"/>
            <ac:picMk id="15" creationId="{97EC26BE-5C34-C0EC-29D3-2EBEF1DB450D}"/>
          </ac:picMkLst>
        </pc:picChg>
        <pc:picChg chg="mod">
          <ac:chgData name="Minh Đức Nguyễn" userId="6fc94c4322a4f3b6" providerId="LiveId" clId="{812EB708-5A75-4954-831E-2F1BB7610441}" dt="2025-10-20T00:10:54.745" v="307" actId="1076"/>
          <ac:picMkLst>
            <pc:docMk/>
            <pc:sldMk cId="2834294873" sldId="445"/>
            <ac:picMk id="18" creationId="{3C3C66CC-B1A6-0A52-DDDF-C661A73FAB47}"/>
          </ac:picMkLst>
        </pc:picChg>
        <pc:picChg chg="mod">
          <ac:chgData name="Minh Đức Nguyễn" userId="6fc94c4322a4f3b6" providerId="LiveId" clId="{812EB708-5A75-4954-831E-2F1BB7610441}" dt="2025-10-20T00:11:05.875" v="312" actId="571"/>
          <ac:picMkLst>
            <pc:docMk/>
            <pc:sldMk cId="2834294873" sldId="445"/>
            <ac:picMk id="34" creationId="{2D605175-C5E9-BC0F-46FD-45AA01E3077F}"/>
          </ac:picMkLst>
        </pc:picChg>
        <pc:picChg chg="add mod">
          <ac:chgData name="Minh Đức Nguyễn" userId="6fc94c4322a4f3b6" providerId="LiveId" clId="{812EB708-5A75-4954-831E-2F1BB7610441}" dt="2025-10-20T00:11:31.798" v="343" actId="1037"/>
          <ac:picMkLst>
            <pc:docMk/>
            <pc:sldMk cId="2834294873" sldId="445"/>
            <ac:picMk id="1026" creationId="{B624A087-5810-A3EE-AF58-2FDD2BBC150B}"/>
          </ac:picMkLst>
        </pc:picChg>
        <pc:picChg chg="add mod">
          <ac:chgData name="Minh Đức Nguyễn" userId="6fc94c4322a4f3b6" providerId="LiveId" clId="{812EB708-5A75-4954-831E-2F1BB7610441}" dt="2025-10-20T00:11:31.798" v="343" actId="1037"/>
          <ac:picMkLst>
            <pc:docMk/>
            <pc:sldMk cId="2834294873" sldId="445"/>
            <ac:picMk id="1028" creationId="{EED84254-4C5B-C6A8-F769-0649C9AC9BF7}"/>
          </ac:picMkLst>
        </pc:picChg>
        <pc:picChg chg="add mod topLvl">
          <ac:chgData name="Minh Đức Nguyễn" userId="6fc94c4322a4f3b6" providerId="LiveId" clId="{812EB708-5A75-4954-831E-2F1BB7610441}" dt="2025-10-20T00:11:31.798" v="343" actId="1037"/>
          <ac:picMkLst>
            <pc:docMk/>
            <pc:sldMk cId="2834294873" sldId="445"/>
            <ac:picMk id="1030" creationId="{57BA5C71-65A3-71D4-CD53-2756A5B9F623}"/>
          </ac:picMkLst>
        </pc:picChg>
        <pc:cxnChg chg="add mod">
          <ac:chgData name="Minh Đức Nguyễn" userId="6fc94c4322a4f3b6" providerId="LiveId" clId="{812EB708-5A75-4954-831E-2F1BB7610441}" dt="2025-10-20T00:11:13.919" v="321" actId="1037"/>
          <ac:cxnSpMkLst>
            <pc:docMk/>
            <pc:sldMk cId="2834294873" sldId="445"/>
            <ac:cxnSpMk id="7" creationId="{8ED4C562-7836-EE80-46D9-F2A89B62230D}"/>
          </ac:cxnSpMkLst>
        </pc:cxnChg>
        <pc:cxnChg chg="add mod">
          <ac:chgData name="Minh Đức Nguyễn" userId="6fc94c4322a4f3b6" providerId="LiveId" clId="{812EB708-5A75-4954-831E-2F1BB7610441}" dt="2025-10-20T00:05:30.485" v="192" actId="12788"/>
          <ac:cxnSpMkLst>
            <pc:docMk/>
            <pc:sldMk cId="2834294873" sldId="445"/>
            <ac:cxnSpMk id="14" creationId="{8EC23906-A767-64EB-8B11-5D7F016C66FF}"/>
          </ac:cxnSpMkLst>
        </pc:cxnChg>
        <pc:cxnChg chg="add mod">
          <ac:chgData name="Minh Đức Nguyễn" userId="6fc94c4322a4f3b6" providerId="LiveId" clId="{812EB708-5A75-4954-831E-2F1BB7610441}" dt="2025-10-20T00:11:21.525" v="333" actId="1037"/>
          <ac:cxnSpMkLst>
            <pc:docMk/>
            <pc:sldMk cId="2834294873" sldId="445"/>
            <ac:cxnSpMk id="24" creationId="{BF63AC0A-7FD5-4A76-4D32-5046256E68D5}"/>
          </ac:cxnSpMkLst>
        </pc:cxnChg>
        <pc:cxnChg chg="add mod">
          <ac:chgData name="Minh Đức Nguyễn" userId="6fc94c4322a4f3b6" providerId="LiveId" clId="{812EB708-5A75-4954-831E-2F1BB7610441}" dt="2025-10-20T00:11:24.103" v="334" actId="14100"/>
          <ac:cxnSpMkLst>
            <pc:docMk/>
            <pc:sldMk cId="2834294873" sldId="445"/>
            <ac:cxnSpMk id="29" creationId="{5752A092-A58B-4B44-3BEB-5CC594127568}"/>
          </ac:cxnSpMkLst>
        </pc:cxnChg>
      </pc:sldChg>
      <pc:sldChg chg="modSp add mod">
        <pc:chgData name="Minh Đức Nguyễn" userId="6fc94c4322a4f3b6" providerId="LiveId" clId="{812EB708-5A75-4954-831E-2F1BB7610441}" dt="2025-10-20T00:13:15.556" v="350" actId="1035"/>
        <pc:sldMkLst>
          <pc:docMk/>
          <pc:sldMk cId="3051074646" sldId="446"/>
        </pc:sldMkLst>
        <pc:graphicFrameChg chg="mod modGraphic">
          <ac:chgData name="Minh Đức Nguyễn" userId="6fc94c4322a4f3b6" providerId="LiveId" clId="{812EB708-5A75-4954-831E-2F1BB7610441}" dt="2025-10-20T00:13:15.556" v="350" actId="1035"/>
          <ac:graphicFrameMkLst>
            <pc:docMk/>
            <pc:sldMk cId="3051074646" sldId="446"/>
            <ac:graphicFrameMk id="4" creationId="{BBC8D2EA-A4E4-C27D-31F5-68F6D3236B79}"/>
          </ac:graphicFrameMkLst>
        </pc:graphicFrameChg>
      </pc:sldChg>
    </pc:docChg>
  </pc:docChgLst>
  <pc:docChgLst>
    <pc:chgData name="Guest User" providerId="Windows Live" clId="Web-{84B7E78F-3A66-69D6-3EC3-C6F9E4E9E5C5}"/>
    <pc:docChg chg="modSld">
      <pc:chgData name="Guest User" userId="" providerId="Windows Live" clId="Web-{84B7E78F-3A66-69D6-3EC3-C6F9E4E9E5C5}" dt="2025-10-19T17:42:40.164" v="76" actId="20577"/>
      <pc:docMkLst>
        <pc:docMk/>
      </pc:docMkLst>
      <pc:sldChg chg="addSp delSp modSp">
        <pc:chgData name="Guest User" userId="" providerId="Windows Live" clId="Web-{84B7E78F-3A66-69D6-3EC3-C6F9E4E9E5C5}" dt="2025-10-19T17:42:40.164" v="76" actId="20577"/>
        <pc:sldMkLst>
          <pc:docMk/>
          <pc:sldMk cId="2834294873" sldId="445"/>
        </pc:sldMkLst>
        <pc:spChg chg="add del mod">
          <ac:chgData name="Guest User" userId="" providerId="Windows Live" clId="Web-{84B7E78F-3A66-69D6-3EC3-C6F9E4E9E5C5}" dt="2025-10-19T17:40:08.689" v="16"/>
          <ac:spMkLst>
            <pc:docMk/>
            <pc:sldMk cId="2834294873" sldId="445"/>
            <ac:spMk id="13" creationId="{7E62A9FF-DF18-E42E-9A9D-BD2EC4678606}"/>
          </ac:spMkLst>
        </pc:spChg>
        <pc:spChg chg="mod">
          <ac:chgData name="Guest User" userId="" providerId="Windows Live" clId="Web-{84B7E78F-3A66-69D6-3EC3-C6F9E4E9E5C5}" dt="2025-10-19T17:42:40.164" v="76" actId="20577"/>
          <ac:spMkLst>
            <pc:docMk/>
            <pc:sldMk cId="2834294873" sldId="445"/>
            <ac:spMk id="17" creationId="{1C59E68F-BE74-72FD-5EC7-25A02C5AD7FF}"/>
          </ac:spMkLst>
        </pc:spChg>
        <pc:spChg chg="add mod">
          <ac:chgData name="Guest User" userId="" providerId="Windows Live" clId="Web-{84B7E78F-3A66-69D6-3EC3-C6F9E4E9E5C5}" dt="2025-10-19T17:42:09.975" v="62" actId="1076"/>
          <ac:spMkLst>
            <pc:docMk/>
            <pc:sldMk cId="2834294873" sldId="445"/>
            <ac:spMk id="19" creationId="{99596DA9-15E8-CE8C-4596-D4A9F75CF345}"/>
          </ac:spMkLst>
        </pc:spChg>
        <pc:spChg chg="add mod">
          <ac:chgData name="Guest User" userId="" providerId="Windows Live" clId="Web-{84B7E78F-3A66-69D6-3EC3-C6F9E4E9E5C5}" dt="2025-10-19T17:42:22.710" v="68" actId="20577"/>
          <ac:spMkLst>
            <pc:docMk/>
            <pc:sldMk cId="2834294873" sldId="445"/>
            <ac:spMk id="20" creationId="{A4B8084F-5047-3D64-C80B-7B69F49317AF}"/>
          </ac:spMkLst>
        </pc:spChg>
        <pc:grpChg chg="add del mod">
          <ac:chgData name="Guest User" userId="" providerId="Windows Live" clId="Web-{84B7E78F-3A66-69D6-3EC3-C6F9E4E9E5C5}" dt="2025-10-19T17:40:04.579" v="13"/>
          <ac:grpSpMkLst>
            <pc:docMk/>
            <pc:sldMk cId="2834294873" sldId="445"/>
            <ac:grpSpMk id="6" creationId="{0C28D949-A17A-99AA-732F-8491C63B47CB}"/>
          </ac:grpSpMkLst>
        </pc:grpChg>
        <pc:grpChg chg="mod">
          <ac:chgData name="Guest User" userId="" providerId="Windows Live" clId="Web-{84B7E78F-3A66-69D6-3EC3-C6F9E4E9E5C5}" dt="2025-10-19T17:40:24.783" v="21" actId="1076"/>
          <ac:grpSpMkLst>
            <pc:docMk/>
            <pc:sldMk cId="2834294873" sldId="445"/>
            <ac:grpSpMk id="12" creationId="{F8ADFA99-5BB3-67B2-A915-F7228638E1E8}"/>
          </ac:grpSpMkLst>
        </pc:grpChg>
        <pc:picChg chg="add del mod">
          <ac:chgData name="Guest User" userId="" providerId="Windows Live" clId="Web-{84B7E78F-3A66-69D6-3EC3-C6F9E4E9E5C5}" dt="2025-10-19T17:38:43.840" v="11"/>
          <ac:picMkLst>
            <pc:docMk/>
            <pc:sldMk cId="2834294873" sldId="445"/>
            <ac:picMk id="4" creationId="{BDDDB0A5-890B-2501-B0FF-DD49398EC027}"/>
          </ac:picMkLst>
        </pc:picChg>
        <pc:picChg chg="mod">
          <ac:chgData name="Guest User" userId="" providerId="Windows Live" clId="Web-{84B7E78F-3A66-69D6-3EC3-C6F9E4E9E5C5}" dt="2025-10-19T17:39:22.327" v="12"/>
          <ac:picMkLst>
            <pc:docMk/>
            <pc:sldMk cId="2834294873" sldId="445"/>
            <ac:picMk id="8" creationId="{6AA4316E-8F70-9794-65D3-A4CBDBAE8C8E}"/>
          </ac:picMkLst>
        </pc:picChg>
        <pc:picChg chg="add mod">
          <ac:chgData name="Guest User" userId="" providerId="Windows Live" clId="Web-{84B7E78F-3A66-69D6-3EC3-C6F9E4E9E5C5}" dt="2025-10-19T17:41:30.552" v="32" actId="1076"/>
          <ac:picMkLst>
            <pc:docMk/>
            <pc:sldMk cId="2834294873" sldId="445"/>
            <ac:picMk id="15" creationId="{97EC26BE-5C34-C0EC-29D3-2EBEF1DB450D}"/>
          </ac:picMkLst>
        </pc:picChg>
        <pc:picChg chg="add del mod">
          <ac:chgData name="Guest User" userId="" providerId="Windows Live" clId="Web-{84B7E78F-3A66-69D6-3EC3-C6F9E4E9E5C5}" dt="2025-10-19T17:41:14.785" v="26"/>
          <ac:picMkLst>
            <pc:docMk/>
            <pc:sldMk cId="2834294873" sldId="445"/>
            <ac:picMk id="16" creationId="{EE2BF361-9A63-B22C-7C74-8A1B0C8307FF}"/>
          </ac:picMkLst>
        </pc:picChg>
        <pc:picChg chg="add mod">
          <ac:chgData name="Guest User" userId="" providerId="Windows Live" clId="Web-{84B7E78F-3A66-69D6-3EC3-C6F9E4E9E5C5}" dt="2025-10-19T17:41:28.599" v="31" actId="1076"/>
          <ac:picMkLst>
            <pc:docMk/>
            <pc:sldMk cId="2834294873" sldId="445"/>
            <ac:picMk id="18" creationId="{3C3C66CC-B1A6-0A52-DDDF-C661A73FAB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2D6163-2B31-8565-EAB6-C71F68C70F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B8A311-ADB7-1C1C-DC2F-2D7BDDA308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76CFB-511C-41D2-A171-204310B95C51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92EEA3-84B2-3F3F-4521-7A81C1179D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C020B-7540-1902-B5AB-3BD9679DE3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8B039-115D-43CC-A9ED-18561836FC6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897442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4221A0B3-CE44-78CA-0EE9-7F6AC9458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>
            <a:extLst>
              <a:ext uri="{FF2B5EF4-FFF2-40B4-BE49-F238E27FC236}">
                <a16:creationId xmlns:a16="http://schemas.microsoft.com/office/drawing/2014/main" id="{9141196F-7E88-D4B7-16F0-BF6263F209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>
            <a:extLst>
              <a:ext uri="{FF2B5EF4-FFF2-40B4-BE49-F238E27FC236}">
                <a16:creationId xmlns:a16="http://schemas.microsoft.com/office/drawing/2014/main" id="{EFE8EF29-2140-6BD7-4974-EF62810A62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971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7350" indent="-228600">
              <a:buAutoNum type="arabicPeriod"/>
            </a:pPr>
            <a:r>
              <a:rPr lang="en-US" b="1" dirty="0"/>
              <a:t>Real-Time Streaming/Ingestion Layer</a:t>
            </a:r>
          </a:p>
          <a:p>
            <a:pPr marL="158750" indent="0">
              <a:buNone/>
            </a:pPr>
            <a:r>
              <a:rPr lang="en-US" dirty="0"/>
              <a:t>This layer sits closest to the data source and is responsible for </a:t>
            </a:r>
            <a:r>
              <a:rPr lang="en-US" b="1" dirty="0"/>
              <a:t>ingesting (and often buffering) large volumes of event/stream data</a:t>
            </a:r>
            <a:r>
              <a:rPr lang="en-US" dirty="0"/>
              <a:t> in real time or near-real time. It decouples the producers of data from the processors, provides durability, ordering/partitioning, and makes data available to downstream systems. It also enables re-play of data, back-pressure handling, and helps provide a reliable foundation for streaming analytics. For example, you might capture clickstreams, sensor data, transactions, logs, etc.</a:t>
            </a:r>
            <a:br>
              <a:rPr lang="en-US" dirty="0"/>
            </a:br>
            <a:r>
              <a:rPr lang="en-US" dirty="0"/>
              <a:t>Uses of this layer:</a:t>
            </a:r>
          </a:p>
          <a:p>
            <a:r>
              <a:rPr lang="en-US" dirty="0"/>
              <a:t>Buffering, partitioning, persisting streaming events so they aren’t lost if downstream slows.</a:t>
            </a:r>
          </a:p>
          <a:p>
            <a:r>
              <a:rPr lang="en-US" dirty="0"/>
              <a:t>Providing a streaming log/topic abstraction from which processing engines consume.</a:t>
            </a:r>
          </a:p>
          <a:p>
            <a:r>
              <a:rPr lang="en-US" dirty="0"/>
              <a:t>Enabling multiple downstream consumers (fan‐out) or replay/debug.</a:t>
            </a:r>
          </a:p>
          <a:p>
            <a:r>
              <a:rPr lang="en-US" dirty="0"/>
              <a:t>Enabling ingestion from disparate sources into a unified stream platform.</a:t>
            </a:r>
          </a:p>
          <a:p>
            <a:pPr marL="158750" indent="0">
              <a:buNone/>
            </a:pPr>
            <a:endParaRPr lang="vi-VN" b="0" dirty="0"/>
          </a:p>
        </p:txBody>
      </p:sp>
    </p:spTree>
    <p:extLst>
      <p:ext uri="{BB962C8B-B14F-4D97-AF65-F5344CB8AC3E}">
        <p14:creationId xmlns:p14="http://schemas.microsoft.com/office/powerpoint/2010/main" val="3993821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4F1A0CC2-9C3D-AC8A-ECE1-B22934E80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>
            <a:extLst>
              <a:ext uri="{FF2B5EF4-FFF2-40B4-BE49-F238E27FC236}">
                <a16:creationId xmlns:a16="http://schemas.microsoft.com/office/drawing/2014/main" id="{18C997A7-05A6-C536-ACB7-E60EC7F689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>
            <a:extLst>
              <a:ext uri="{FF2B5EF4-FFF2-40B4-BE49-F238E27FC236}">
                <a16:creationId xmlns:a16="http://schemas.microsoft.com/office/drawing/2014/main" id="{C82CFAB6-D707-EC5A-EC62-F9AE24CDAF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835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Section 1 - Problem Defini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2E2C373-66FC-CBA2-B085-1C83D63856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700" y="9040"/>
            <a:ext cx="6842125" cy="468313"/>
          </a:xfrm>
          <a:prstGeom prst="rect">
            <a:avLst/>
          </a:prstGeom>
        </p:spPr>
        <p:txBody>
          <a:bodyPr lIns="0" tIns="72000">
            <a:noAutofit/>
          </a:bodyPr>
          <a:lstStyle>
            <a:lvl1pPr marL="114300" indent="0">
              <a:buNone/>
              <a:defRPr sz="2500" b="1">
                <a:solidFill>
                  <a:srgbClr val="4D4D4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vi-VN"/>
          </a:p>
        </p:txBody>
      </p:sp>
      <p:cxnSp>
        <p:nvCxnSpPr>
          <p:cNvPr id="3" name="Google Shape;113;p15">
            <a:extLst>
              <a:ext uri="{FF2B5EF4-FFF2-40B4-BE49-F238E27FC236}">
                <a16:creationId xmlns:a16="http://schemas.microsoft.com/office/drawing/2014/main" id="{03B46E5E-2412-9A09-F08A-9DE110B68088}"/>
              </a:ext>
            </a:extLst>
          </p:cNvPr>
          <p:cNvCxnSpPr/>
          <p:nvPr userDrawn="1"/>
        </p:nvCxnSpPr>
        <p:spPr>
          <a:xfrm>
            <a:off x="8404609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39436244"/>
              </p:ext>
            </p:extLst>
          </p:nvPr>
        </p:nvGraphicFramePr>
        <p:xfrm>
          <a:off x="393892" y="4801385"/>
          <a:ext cx="7871705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574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4341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  <a:gridCol w="1574341">
                  <a:extLst>
                    <a:ext uri="{9D8B030D-6E8A-4147-A177-3AD203B41FA5}">
                      <a16:colId xmlns:a16="http://schemas.microsoft.com/office/drawing/2014/main" val="123753782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Dataset Exploration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General Architecture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Next Steps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Section 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03680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59635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50988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38329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3121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40629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94227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32962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004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5244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id="{F921E38C-7B7D-7EB1-5606-724B51D546CE}"/>
              </a:ext>
            </a:extLst>
          </p:cNvPr>
          <p:cNvSpPr txBox="1"/>
          <p:nvPr userDrawn="1"/>
        </p:nvSpPr>
        <p:spPr>
          <a:xfrm>
            <a:off x="269300" y="1297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Problem Overview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52035365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Dataset Exploration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General Architecture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Next Steps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4865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0137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2566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16410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054165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A795B-095C-ACB2-321B-7D10767BD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A5AF00-3DE5-B4D8-A601-344FC7CDF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C3DB6-5688-C8D7-A5A3-D5895E744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08F19-FDE3-55D5-0AFC-32D9AB93D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419D5-1B8A-6AC1-FF09-9DC4495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02518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0709-5175-AC67-4172-4FA7604A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507C0-7B6C-B58D-04AC-8E6284F05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B6953-E1B0-8559-13FB-449A9464D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03F3E-59E1-B845-201C-A8BDC5DDE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DD848-E110-6480-DB70-2B2C2D8E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80461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2D27D-3C28-940E-7A6C-FEE5CD0F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F2DAC-97EF-3B7A-4B98-19DD2057F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C043F-6072-B4FD-648D-00715074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56A0D-2F82-6D3F-AD5B-5FFC69DC2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89B5C-821E-15AC-48CB-B5CA284BA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050257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6E8AD-B848-CB82-483A-1CB3088E2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1C5FA-7BAF-A0FA-F9EF-EDDF99F9F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F6CB2-E3A2-8152-5BB1-281C6EFE8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2788FA-CD6F-D45A-6479-4C0FDB5A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6BFF0-D353-7FB7-3B68-1B3CBC6FF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F5BA4-7EA9-9291-C6BB-A53CBCADD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82509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43DCF-AE7D-78D6-2140-ABF105896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012EF-D723-9989-BDA0-CBE9BE1A2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833D04-C4B2-67AA-2A36-1D33B85EF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168A5F-0B69-BB85-CA54-C73060E58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E346D-FFDB-763F-9DEE-BD7104BC20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ABFF5D-7D43-891D-D43E-F07A2415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555A72-A64D-C52E-189F-E3A85A9D2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CD5274-2501-1F21-8200-E9CBE993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524927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9B73F-2C4A-155D-9948-4E574E92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87D0C7-46E5-D276-FB63-9C675FCA0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52E6D6-4EF5-8D82-E1C2-14901D870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918D7-440E-BFD8-C398-C2E32AEE2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76752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id="{F921E38C-7B7D-7EB1-5606-724B51D546CE}"/>
              </a:ext>
            </a:extLst>
          </p:cNvPr>
          <p:cNvSpPr txBox="1"/>
          <p:nvPr userDrawn="1"/>
        </p:nvSpPr>
        <p:spPr>
          <a:xfrm>
            <a:off x="269300" y="535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Problem Overview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77068766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Dataset Exploration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General Architecture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Next Steps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7821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D33D77-2237-DD3A-3690-C710C5877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C0620-B2D2-AD07-64EA-F85ABB9A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D8947-FC1E-CCC9-05F6-C60CFD645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0345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9FFB-76F9-0DF7-8456-8A5EC191C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4E085-B7EB-BC6C-A01F-957C36B5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5273B-B308-10F4-AA92-C3BE212F7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1157F-B2F9-94AC-1A0C-AF27A2EAF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C2A7B-2FA2-0336-FA84-7864C7D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D4F4F-0894-8CD7-51A5-3F6F6C5A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021868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0352-F283-4BC8-6930-6EE2A639A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48D96-9F36-2729-F5A3-D5A861AEE6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AB8F6-076E-422D-AC11-3E634108B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47CD8-DA04-34E4-B8D4-C92F0DEE0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F55CDD-1CBC-343B-8435-D4DE11298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33E5E-7280-3879-3BE0-6BF00C71C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744701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ABEA-70E7-53FC-8FBB-CFFAEFBAB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0BA7B-C192-D5A6-2616-8DF72CE3A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BC642-64A4-3881-D3E7-D24E813CA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37886-A130-DC98-DA5B-3914C9FC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DECC3-704A-C9ED-7162-09A086C2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263032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1EF030-1E3E-2047-62F0-B7C3CDF70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14B6F3-7139-D172-B01D-8AD65C90F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E9B21-D52D-7B86-A3FC-57946DD01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8FB0-0A12-4FF5-B17C-C018EB903C41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6D0D2-7EEA-6130-3819-2771EB369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FAA09-0CAE-B342-827B-17F0F0B2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29566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id="{F921E38C-7B7D-7EB1-5606-724B51D546CE}"/>
              </a:ext>
            </a:extLst>
          </p:cNvPr>
          <p:cNvSpPr txBox="1"/>
          <p:nvPr userDrawn="1"/>
        </p:nvSpPr>
        <p:spPr>
          <a:xfrm>
            <a:off x="269300" y="-226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Dataset Exploration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413734258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Dataset Exploration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General Architecture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Next Steps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3402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id="{F921E38C-7B7D-7EB1-5606-724B51D546CE}"/>
              </a:ext>
            </a:extLst>
          </p:cNvPr>
          <p:cNvSpPr txBox="1"/>
          <p:nvPr userDrawn="1"/>
        </p:nvSpPr>
        <p:spPr>
          <a:xfrm>
            <a:off x="269300" y="-226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General Architecture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087094666"/>
              </p:ext>
            </p:extLst>
          </p:nvPr>
        </p:nvGraphicFramePr>
        <p:xfrm>
          <a:off x="365314" y="479531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Dataset Exploration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General Architecture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Next Steps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974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12;p15">
            <a:extLst>
              <a:ext uri="{FF2B5EF4-FFF2-40B4-BE49-F238E27FC236}">
                <a16:creationId xmlns:a16="http://schemas.microsoft.com/office/drawing/2014/main" id="{5A2D2F0F-35DF-C3A6-00F6-FB30790941A6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6;p15">
            <a:extLst>
              <a:ext uri="{FF2B5EF4-FFF2-40B4-BE49-F238E27FC236}">
                <a16:creationId xmlns:a16="http://schemas.microsoft.com/office/drawing/2014/main" id="{9DD4C56D-3BF3-4A0C-40EC-453D41FE0D0E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7;p15">
            <a:extLst>
              <a:ext uri="{FF2B5EF4-FFF2-40B4-BE49-F238E27FC236}">
                <a16:creationId xmlns:a16="http://schemas.microsoft.com/office/drawing/2014/main" id="{F921E38C-7B7D-7EB1-5606-724B51D546CE}"/>
              </a:ext>
            </a:extLst>
          </p:cNvPr>
          <p:cNvSpPr txBox="1"/>
          <p:nvPr userDrawn="1"/>
        </p:nvSpPr>
        <p:spPr>
          <a:xfrm>
            <a:off x="269300" y="-2265"/>
            <a:ext cx="8502000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</a:p>
        </p:txBody>
      </p: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A05D96B9-78E8-9DD8-2CBA-56E36EDBE4B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625498084"/>
              </p:ext>
            </p:extLst>
          </p:nvPr>
        </p:nvGraphicFramePr>
        <p:xfrm>
          <a:off x="365314" y="4810550"/>
          <a:ext cx="7277548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81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387">
                  <a:extLst>
                    <a:ext uri="{9D8B030D-6E8A-4147-A177-3AD203B41FA5}">
                      <a16:colId xmlns:a16="http://schemas.microsoft.com/office/drawing/2014/main" val="760836770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 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Dataset Exploration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General Architecture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Next Steps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Google Shape;18;p4">
            <a:extLst>
              <a:ext uri="{FF2B5EF4-FFF2-40B4-BE49-F238E27FC236}">
                <a16:creationId xmlns:a16="http://schemas.microsoft.com/office/drawing/2014/main" id="{3F2B6B1F-3E95-4972-DD0D-F7E99CFEFDD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69300" y="473420"/>
            <a:ext cx="8520600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8861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47C5B3-D82E-C3AF-2C16-182076893C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04683" y="78815"/>
            <a:ext cx="6842125" cy="468313"/>
          </a:xfrm>
          <a:prstGeom prst="rect">
            <a:avLst/>
          </a:prstGeom>
        </p:spPr>
        <p:txBody>
          <a:bodyPr lIns="0" tIns="108000">
            <a:noAutofit/>
          </a:bodyPr>
          <a:lstStyle>
            <a:lvl1pPr marL="114300" indent="0"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vi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64979-1127-EE9D-5F80-D3BD2EFED93B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‹#›</a:t>
            </a:fld>
            <a:endParaRPr lang="vi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9B62410-E59D-E780-EFBD-3CE4054FDF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778400" cy="514350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7" name="Google Shape;18;p4">
            <a:extLst>
              <a:ext uri="{FF2B5EF4-FFF2-40B4-BE49-F238E27FC236}">
                <a16:creationId xmlns:a16="http://schemas.microsoft.com/office/drawing/2014/main" id="{6398F300-5C35-25E9-F0E4-DD3BE6A5675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904572" y="604728"/>
            <a:ext cx="6842236" cy="29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[text]</a:t>
            </a:r>
            <a:endParaRPr/>
          </a:p>
        </p:txBody>
      </p:sp>
      <p:cxnSp>
        <p:nvCxnSpPr>
          <p:cNvPr id="10" name="Google Shape;116;p15">
            <a:extLst>
              <a:ext uri="{FF2B5EF4-FFF2-40B4-BE49-F238E27FC236}">
                <a16:creationId xmlns:a16="http://schemas.microsoft.com/office/drawing/2014/main" id="{9F897B7B-4BA4-8E44-246C-38A6D9438E59}"/>
              </a:ext>
            </a:extLst>
          </p:cNvPr>
          <p:cNvCxnSpPr>
            <a:cxnSpLocks/>
          </p:cNvCxnSpPr>
          <p:nvPr userDrawn="1"/>
        </p:nvCxnSpPr>
        <p:spPr>
          <a:xfrm>
            <a:off x="1904572" y="1004275"/>
            <a:ext cx="6862436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19257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23572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04700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"/>
          <p:cNvSpPr/>
          <p:nvPr userDrawn="1"/>
        </p:nvSpPr>
        <p:spPr>
          <a:xfrm>
            <a:off x="9112875" y="967900"/>
            <a:ext cx="31200" cy="36519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" name="Google Shape;113;p15">
            <a:extLst>
              <a:ext uri="{FF2B5EF4-FFF2-40B4-BE49-F238E27FC236}">
                <a16:creationId xmlns:a16="http://schemas.microsoft.com/office/drawing/2014/main" id="{0D85C8F5-35F9-8E00-7885-DF13EAC4312B}"/>
              </a:ext>
            </a:extLst>
          </p:cNvPr>
          <p:cNvCxnSpPr>
            <a:cxnSpLocks/>
          </p:cNvCxnSpPr>
          <p:nvPr userDrawn="1"/>
        </p:nvCxnSpPr>
        <p:spPr>
          <a:xfrm>
            <a:off x="7676899" y="4817650"/>
            <a:ext cx="0" cy="27225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15;p15">
            <a:extLst>
              <a:ext uri="{FF2B5EF4-FFF2-40B4-BE49-F238E27FC236}">
                <a16:creationId xmlns:a16="http://schemas.microsoft.com/office/drawing/2014/main" id="{D8EE2251-58D5-D1F0-ADAD-8829F4E4C8C9}"/>
              </a:ext>
            </a:extLst>
          </p:cNvPr>
          <p:cNvSpPr txBox="1"/>
          <p:nvPr userDrawn="1"/>
        </p:nvSpPr>
        <p:spPr>
          <a:xfrm>
            <a:off x="8449085" y="4784605"/>
            <a:ext cx="377465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CDCB1034-5DEA-4F29-8C12-D42EDE6AD00E}" type="slidenum">
              <a:rPr lang="en-US" sz="1000" b="1" smtClean="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" name="Google Shape;112;p15">
            <a:extLst>
              <a:ext uri="{FF2B5EF4-FFF2-40B4-BE49-F238E27FC236}">
                <a16:creationId xmlns:a16="http://schemas.microsoft.com/office/drawing/2014/main" id="{B10E6649-1BD4-3725-F27C-54AF51CB162A}"/>
              </a:ext>
            </a:extLst>
          </p:cNvPr>
          <p:cNvCxnSpPr/>
          <p:nvPr userDrawn="1"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116;p15">
            <a:extLst>
              <a:ext uri="{FF2B5EF4-FFF2-40B4-BE49-F238E27FC236}">
                <a16:creationId xmlns:a16="http://schemas.microsoft.com/office/drawing/2014/main" id="{29E18240-8EF0-299D-9928-D49230BBD72B}"/>
              </a:ext>
            </a:extLst>
          </p:cNvPr>
          <p:cNvCxnSpPr/>
          <p:nvPr userDrawn="1"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Picture 12" descr="A close-up of a logo&#10;&#10;AI-generated content may be incorrect.">
            <a:extLst>
              <a:ext uri="{FF2B5EF4-FFF2-40B4-BE49-F238E27FC236}">
                <a16:creationId xmlns:a16="http://schemas.microsoft.com/office/drawing/2014/main" id="{F7135844-8154-B2F8-EC9D-8737F6E4AE5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727183" y="4788415"/>
            <a:ext cx="721902" cy="32365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99" r:id="rId2"/>
    <p:sldLayoutId id="2147483695" r:id="rId3"/>
    <p:sldLayoutId id="2147483696" r:id="rId4"/>
    <p:sldLayoutId id="2147483697" r:id="rId5"/>
    <p:sldLayoutId id="2147483698" r:id="rId6"/>
    <p:sldLayoutId id="214748369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vi-VN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‹#›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31433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13F205-9E88-A9E2-364A-BA50FE2D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9A086-662E-A82A-01CF-F9A163672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D74EF-1459-A66C-0DF6-23992A1A22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8A8FB0-0A12-4FF5-B17C-C018EB903C41}" type="datetimeFigureOut">
              <a:rPr lang="vi-VN" smtClean="0"/>
              <a:t>20/10/2025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8FA36-FE94-3358-90F8-D5D4BE6BE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EC10B-C64E-2886-AE21-03D734656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16B2C2-DC51-4A7E-A9E0-F114AE2CFEC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99322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c.gov/site/tlc/about/tlc-trip-record-data.pag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7000"/>
          </a:stretch>
        </a:blip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49CB3A3C-5D10-8040-9824-EE6FBEA23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FA8CFF-302E-8E40-0569-24689B69B557}"/>
              </a:ext>
            </a:extLst>
          </p:cNvPr>
          <p:cNvSpPr/>
          <p:nvPr/>
        </p:nvSpPr>
        <p:spPr>
          <a:xfrm>
            <a:off x="-119380" y="-144780"/>
            <a:ext cx="9555480" cy="5433060"/>
          </a:xfrm>
          <a:prstGeom prst="rect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0" name="Google Shape;100;p14">
            <a:extLst>
              <a:ext uri="{FF2B5EF4-FFF2-40B4-BE49-F238E27FC236}">
                <a16:creationId xmlns:a16="http://schemas.microsoft.com/office/drawing/2014/main" id="{5F71E016-F88F-19FC-A2C4-026429558465}"/>
              </a:ext>
            </a:extLst>
          </p:cNvPr>
          <p:cNvSpPr/>
          <p:nvPr/>
        </p:nvSpPr>
        <p:spPr>
          <a:xfrm>
            <a:off x="0" y="649050"/>
            <a:ext cx="134100" cy="3845400"/>
          </a:xfrm>
          <a:prstGeom prst="rect">
            <a:avLst/>
          </a:prstGeom>
          <a:solidFill>
            <a:srgbClr val="98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4">
            <a:extLst>
              <a:ext uri="{FF2B5EF4-FFF2-40B4-BE49-F238E27FC236}">
                <a16:creationId xmlns:a16="http://schemas.microsoft.com/office/drawing/2014/main" id="{EF7835E0-71D1-FF25-7AB1-BC4303FC8B4C}"/>
              </a:ext>
            </a:extLst>
          </p:cNvPr>
          <p:cNvSpPr txBox="1"/>
          <p:nvPr/>
        </p:nvSpPr>
        <p:spPr>
          <a:xfrm>
            <a:off x="4572000" y="3668493"/>
            <a:ext cx="4135120" cy="1132961"/>
          </a:xfrm>
          <a:prstGeom prst="rect">
            <a:avLst/>
          </a:prstGeom>
          <a:solidFill>
            <a:srgbClr val="6D1919">
              <a:alpha val="68627"/>
            </a:srgbClr>
          </a:solidFill>
          <a:ln>
            <a:noFill/>
          </a:ln>
          <a:effectLst>
            <a:outerShdw blurRad="50800" dist="76200" dir="2700000" sx="101000" sy="101000" algn="tl" rotWithShape="0">
              <a:prstClr val="black">
                <a:alpha val="57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8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sz="1600"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B6626-A3FD-C190-E9FD-4C31E1FE23A2}"/>
              </a:ext>
            </a:extLst>
          </p:cNvPr>
          <p:cNvGrpSpPr/>
          <p:nvPr/>
        </p:nvGrpSpPr>
        <p:grpSpPr>
          <a:xfrm>
            <a:off x="3239216" y="3651686"/>
            <a:ext cx="1188004" cy="1153007"/>
            <a:chOff x="3738140" y="2395499"/>
            <a:chExt cx="1482850" cy="695400"/>
          </a:xfrm>
          <a:effectLst>
            <a:outerShdw blurRad="50800" dist="76200" dir="2700000" sx="101000" sy="101000" algn="tl" rotWithShape="0">
              <a:prstClr val="black">
                <a:alpha val="57000"/>
              </a:prstClr>
            </a:outerShdw>
          </a:effectLst>
        </p:grpSpPr>
        <p:sp>
          <p:nvSpPr>
            <p:cNvPr id="7" name="Google Shape;104;p14">
              <a:extLst>
                <a:ext uri="{FF2B5EF4-FFF2-40B4-BE49-F238E27FC236}">
                  <a16:creationId xmlns:a16="http://schemas.microsoft.com/office/drawing/2014/main" id="{E670A864-FE39-1AF7-E517-7DCE1BD19F8F}"/>
                </a:ext>
              </a:extLst>
            </p:cNvPr>
            <p:cNvSpPr txBox="1"/>
            <p:nvPr/>
          </p:nvSpPr>
          <p:spPr>
            <a:xfrm>
              <a:off x="3738140" y="2395499"/>
              <a:ext cx="1482844" cy="695400"/>
            </a:xfrm>
            <a:prstGeom prst="rect">
              <a:avLst/>
            </a:prstGeom>
            <a:solidFill>
              <a:srgbClr val="992323">
                <a:alpha val="75686"/>
              </a:srgb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BF96CD-002B-D21F-3DB3-2717CC8C9985}"/>
                </a:ext>
              </a:extLst>
            </p:cNvPr>
            <p:cNvSpPr txBox="1"/>
            <p:nvPr/>
          </p:nvSpPr>
          <p:spPr>
            <a:xfrm>
              <a:off x="3738147" y="2504490"/>
              <a:ext cx="1482843" cy="5382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1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/>
                  <a:ea typeface="Lora"/>
                  <a:cs typeface="Lora"/>
                  <a:sym typeface="Lora"/>
                </a:rPr>
                <a:t>GROUP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/>
                  <a:ea typeface="Lora"/>
                  <a:cs typeface="Lora"/>
                  <a:sym typeface="Lora"/>
                </a:rPr>
                <a:t>4</a:t>
              </a:r>
              <a:endParaRPr lang="en-US" sz="23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65F01C5-4DC9-BDD0-5231-02488BF1F3A9}"/>
              </a:ext>
            </a:extLst>
          </p:cNvPr>
          <p:cNvSpPr txBox="1"/>
          <p:nvPr/>
        </p:nvSpPr>
        <p:spPr>
          <a:xfrm>
            <a:off x="4608159" y="3802596"/>
            <a:ext cx="4017679" cy="793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40000"/>
              </a:lnSpc>
              <a:spcAft>
                <a:spcPts val="150"/>
              </a:spcAft>
            </a:pPr>
            <a:r>
              <a:rPr lang="en-US" sz="1900" b="1" spc="1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/>
                <a:cs typeface="Lora"/>
                <a:sym typeface="Lora"/>
              </a:rPr>
              <a:t>TAXI TRIP ANALYSIS SYSTEM</a:t>
            </a:r>
            <a:br>
              <a:rPr lang="en-US" sz="1900" b="1" spc="1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/>
                <a:cs typeface="Lora"/>
                <a:sym typeface="Lora"/>
              </a:rPr>
            </a:br>
            <a:r>
              <a:rPr lang="en-US" sz="1500" b="1" spc="1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/>
                <a:cs typeface="Lora"/>
                <a:sym typeface="Lora"/>
              </a:rPr>
              <a:t>FOR NYC TLC YELLOW TAXI RECORDS</a:t>
            </a:r>
            <a:endParaRPr lang="en-US" sz="1500" b="1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EF8E82-3DC0-AF4D-588C-BC685C4391AF}"/>
              </a:ext>
            </a:extLst>
          </p:cNvPr>
          <p:cNvGrpSpPr/>
          <p:nvPr/>
        </p:nvGrpSpPr>
        <p:grpSpPr>
          <a:xfrm>
            <a:off x="421446" y="208280"/>
            <a:ext cx="4046414" cy="1701800"/>
            <a:chOff x="380806" y="208280"/>
            <a:chExt cx="4046414" cy="1701800"/>
          </a:xfrm>
        </p:grpSpPr>
        <p:sp>
          <p:nvSpPr>
            <p:cNvPr id="99" name="Google Shape;99;p14">
              <a:extLst>
                <a:ext uri="{FF2B5EF4-FFF2-40B4-BE49-F238E27FC236}">
                  <a16:creationId xmlns:a16="http://schemas.microsoft.com/office/drawing/2014/main" id="{764C12B2-E5A8-9C95-F132-4E336D246D78}"/>
                </a:ext>
              </a:extLst>
            </p:cNvPr>
            <p:cNvSpPr txBox="1"/>
            <p:nvPr/>
          </p:nvSpPr>
          <p:spPr>
            <a:xfrm>
              <a:off x="380806" y="208280"/>
              <a:ext cx="4046414" cy="1701800"/>
            </a:xfrm>
            <a:prstGeom prst="rect">
              <a:avLst/>
            </a:prstGeom>
            <a:solidFill>
              <a:srgbClr val="780A0A">
                <a:alpha val="6500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02" name="Google Shape;102;p14">
              <a:extLst>
                <a:ext uri="{FF2B5EF4-FFF2-40B4-BE49-F238E27FC236}">
                  <a16:creationId xmlns:a16="http://schemas.microsoft.com/office/drawing/2014/main" id="{650F7268-78C4-2F26-52D1-1D473848B9F3}"/>
                </a:ext>
              </a:extLst>
            </p:cNvPr>
            <p:cNvSpPr txBox="1"/>
            <p:nvPr/>
          </p:nvSpPr>
          <p:spPr>
            <a:xfrm>
              <a:off x="1604756" y="315571"/>
              <a:ext cx="2749923" cy="57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  <a:ea typeface="Lora"/>
                  <a:cs typeface="Aldhabi" panose="020F0502020204030204" pitchFamily="2" charset="-78"/>
                  <a:sym typeface="Lora"/>
                </a:rPr>
                <a:t>IT4043E</a:t>
              </a:r>
              <a:endParaRPr sz="33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 pitchFamily="2" charset="0"/>
                <a:ea typeface="Lora"/>
                <a:cs typeface="Aldhabi" panose="020F0502020204030204" pitchFamily="2" charset="-78"/>
                <a:sym typeface="Lora"/>
              </a:endParaRPr>
            </a:p>
          </p:txBody>
        </p:sp>
        <p:sp>
          <p:nvSpPr>
            <p:cNvPr id="103" name="Google Shape;103;p14">
              <a:extLst>
                <a:ext uri="{FF2B5EF4-FFF2-40B4-BE49-F238E27FC236}">
                  <a16:creationId xmlns:a16="http://schemas.microsoft.com/office/drawing/2014/main" id="{55789E97-D964-1992-1377-89E64E995282}"/>
                </a:ext>
              </a:extLst>
            </p:cNvPr>
            <p:cNvSpPr txBox="1"/>
            <p:nvPr/>
          </p:nvSpPr>
          <p:spPr>
            <a:xfrm>
              <a:off x="1604756" y="1061374"/>
              <a:ext cx="2749923" cy="787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1">
              <a:noAutofit/>
            </a:bodyPr>
            <a:lstStyle/>
            <a:p>
              <a:pPr marL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itchFamily="2" charset="-93"/>
                  <a:ea typeface="Lora"/>
                  <a:cs typeface="Lora"/>
                  <a:sym typeface="Lora"/>
                </a:rPr>
                <a:t>Big Data</a:t>
              </a:r>
            </a:p>
            <a:p>
              <a:pPr marL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itchFamily="2" charset="-93"/>
                  <a:ea typeface="Lora"/>
                  <a:cs typeface="Lora"/>
                  <a:sym typeface="Lora"/>
                </a:rPr>
                <a:t>Storage &amp; Processing</a:t>
              </a:r>
              <a:endParaRPr sz="16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93"/>
                <a:ea typeface="Lora"/>
                <a:cs typeface="Lora"/>
                <a:sym typeface="Lora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571B7AD-6A14-A5FD-AFDF-52CC70E202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536271" y="346227"/>
              <a:ext cx="961805" cy="144306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5B97219-8F2C-5CBC-E94A-4766F8560A44}"/>
                </a:ext>
              </a:extLst>
            </p:cNvPr>
            <p:cNvCxnSpPr>
              <a:cxnSpLocks/>
            </p:cNvCxnSpPr>
            <p:nvPr/>
          </p:nvCxnSpPr>
          <p:spPr>
            <a:xfrm>
              <a:off x="2298381" y="997892"/>
              <a:ext cx="1362672" cy="0"/>
            </a:xfrm>
            <a:prstGeom prst="line">
              <a:avLst/>
            </a:prstGeom>
            <a:ln w="15875">
              <a:solidFill>
                <a:schemeClr val="bg1"/>
              </a:solidFill>
            </a:ln>
            <a:effectLst>
              <a:outerShdw blurRad="50800" dist="12700" dir="5400000" algn="ctr" rotWithShape="0">
                <a:schemeClr val="tx1">
                  <a:alpha val="7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5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6791D-1144-E5A7-A0FC-6A1EA5B14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82DB29-6E38-CE3C-BCA1-06F5EFE0D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/>
              <a:t>Dataset Coverage &amp; Qualitative Analysis</a:t>
            </a:r>
            <a:endParaRPr lang="vi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0F157D-BD96-CEC4-52B9-62984D9B03BB}"/>
              </a:ext>
            </a:extLst>
          </p:cNvPr>
          <p:cNvGrpSpPr/>
          <p:nvPr/>
        </p:nvGrpSpPr>
        <p:grpSpPr>
          <a:xfrm>
            <a:off x="383600" y="2827506"/>
            <a:ext cx="8376800" cy="1629999"/>
            <a:chOff x="269300" y="2690346"/>
            <a:chExt cx="8376800" cy="1629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EB2488-A056-ED9E-093A-47AE903DC3B6}"/>
                </a:ext>
              </a:extLst>
            </p:cNvPr>
            <p:cNvSpPr txBox="1"/>
            <p:nvPr/>
          </p:nvSpPr>
          <p:spPr>
            <a:xfrm>
              <a:off x="497900" y="3130852"/>
              <a:ext cx="8148200" cy="11894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defTabSz="914400" eaLnBrk="0" fontAlgn="base" latinLnBrk="0" hangingPunct="0">
                <a:spcBef>
                  <a:spcPct val="0"/>
                </a:spcBef>
                <a:spcAft>
                  <a:spcPts val="1200"/>
                </a:spcAft>
                <a:buClrTx/>
                <a:buSzTx/>
                <a:tabLst/>
                <a:defRPr kumimoji="0" sz="1800" b="1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4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 typeface="Arial" panose="020B0604020202020204" pitchFamily="34" charset="0"/>
                <a:buChar char="•"/>
                <a:defRPr kumimoji="0" sz="1600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</a:lstStyle>
            <a:p>
              <a:pPr marL="285750" indent="-2857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300" b="0"/>
                <a:t>High </a:t>
              </a:r>
              <a:r>
                <a:rPr lang="en-US" sz="1300"/>
                <a:t>volume</a:t>
              </a:r>
              <a:r>
                <a:rPr lang="en-US" sz="1300" b="0"/>
                <a:t> (hundreds of millions of rows) </a:t>
              </a:r>
              <a:r>
                <a:rPr lang="vi-VN" altLang="vi-VN" sz="1300" b="0"/>
                <a:t>–</a:t>
              </a:r>
              <a:r>
                <a:rPr lang="en-US" sz="1300" b="0"/>
                <a:t> ideal for distributed storage like HDFS.</a:t>
              </a:r>
            </a:p>
            <a:p>
              <a:pPr marL="285750" indent="-2857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300" b="0"/>
                <a:t>Continuous </a:t>
              </a:r>
              <a:r>
                <a:rPr lang="en-US" sz="1300"/>
                <a:t>velocity</a:t>
              </a:r>
              <a:r>
                <a:rPr lang="en-US" sz="1300" b="0"/>
                <a:t> (can simulate real-time ingestion) </a:t>
              </a:r>
              <a:r>
                <a:rPr lang="vi-VN" altLang="vi-VN" sz="1300" b="0"/>
                <a:t>–</a:t>
              </a:r>
              <a:r>
                <a:rPr lang="en-US" sz="1300" b="0"/>
                <a:t> fits Kafka streaming.</a:t>
              </a:r>
            </a:p>
            <a:p>
              <a:pPr marL="285750" indent="-2857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300" b="0"/>
                <a:t>Diverse </a:t>
              </a:r>
              <a:r>
                <a:rPr lang="en-US" sz="1300"/>
                <a:t>variety</a:t>
              </a:r>
              <a:r>
                <a:rPr lang="en-US" sz="1300" b="0"/>
                <a:t> (categorical, numerical, temporal data) </a:t>
              </a:r>
              <a:r>
                <a:rPr lang="vi-VN" altLang="vi-VN" sz="1300" b="0"/>
                <a:t>–</a:t>
              </a:r>
              <a:r>
                <a:rPr lang="en-US" sz="1300" b="0"/>
                <a:t> good for multi-perspective analytics.</a:t>
              </a:r>
            </a:p>
            <a:p>
              <a:pPr marL="285750" indent="-285750">
                <a:lnSpc>
                  <a:spcPct val="1200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300" b="0"/>
                <a:t>High </a:t>
              </a:r>
              <a:r>
                <a:rPr lang="en-US" sz="1300"/>
                <a:t>veracity</a:t>
              </a:r>
              <a:r>
                <a:rPr lang="en-US" sz="1300" b="0"/>
                <a:t> (official, regulated data) </a:t>
              </a:r>
              <a:r>
                <a:rPr lang="vi-VN" altLang="vi-VN" sz="1300" b="0"/>
                <a:t>–</a:t>
              </a:r>
              <a:r>
                <a:rPr lang="en-US" sz="1300" b="0"/>
                <a:t> reliable for decision-making.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90ADB0-4108-E313-CAB4-E1720EEA5416}"/>
                </a:ext>
              </a:extLst>
            </p:cNvPr>
            <p:cNvSpPr txBox="1"/>
            <p:nvPr/>
          </p:nvSpPr>
          <p:spPr>
            <a:xfrm>
              <a:off x="269300" y="2690346"/>
              <a:ext cx="4572000" cy="422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550" b="1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Qualitative Features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DD067D3-F075-BC4C-2BA2-D41F12FB1168}"/>
              </a:ext>
            </a:extLst>
          </p:cNvPr>
          <p:cNvGrpSpPr/>
          <p:nvPr/>
        </p:nvGrpSpPr>
        <p:grpSpPr>
          <a:xfrm>
            <a:off x="383600" y="942169"/>
            <a:ext cx="7479260" cy="1854230"/>
            <a:chOff x="269300" y="805009"/>
            <a:chExt cx="7479260" cy="185423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FFBD902-621D-BA22-C5AA-03149F57F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00" y="1248083"/>
              <a:ext cx="7250660" cy="1411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285750" lvl="3" indent="-28575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400"/>
                </a:spcAft>
                <a:buClrTx/>
                <a:buFont typeface="Arial" panose="020B0604020202020204" pitchFamily="34" charset="0"/>
                <a:buChar char="•"/>
              </a:pPr>
              <a:r>
                <a:rPr lang="vi-VN" altLang="vi-VN" sz="13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Temporal</a:t>
              </a:r>
              <a:r>
                <a:rPr lang="vi-VN" altLang="vi-VN" sz="13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January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2009 –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Present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(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month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</a:p>
            <a:p>
              <a:pPr marL="285750" lvl="3" indent="-28575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400"/>
                </a:spcAft>
                <a:buClrTx/>
                <a:buFont typeface="Arial" panose="020B0604020202020204" pitchFamily="34" charset="0"/>
                <a:buChar char="•"/>
              </a:pPr>
              <a:r>
                <a:rPr lang="vi-VN" altLang="vi-VN" sz="13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Spatial</a:t>
              </a:r>
              <a:r>
                <a:rPr lang="vi-VN" altLang="vi-VN" sz="13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All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five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boroughs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New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York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City</a:t>
              </a:r>
              <a:endPara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285750" lvl="3" indent="-28575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400"/>
                </a:spcAft>
                <a:buClrTx/>
                <a:buFont typeface="Arial" panose="020B0604020202020204" pitchFamily="34" charset="0"/>
                <a:buChar char="•"/>
              </a:pPr>
              <a:r>
                <a:rPr lang="vi-VN" altLang="vi-VN" sz="13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Granularity</a:t>
              </a:r>
              <a:r>
                <a:rPr lang="vi-VN" altLang="vi-VN" sz="13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Each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file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(~55MB)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contails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millions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trip-level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records</a:t>
              </a:r>
              <a:endPara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285750" lvl="3" indent="-28575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400"/>
                </a:spcAft>
                <a:buClrTx/>
                <a:buFont typeface="Arial" panose="020B0604020202020204" pitchFamily="34" charset="0"/>
                <a:buChar char="•"/>
              </a:pPr>
              <a:r>
                <a:rPr lang="vi-VN" altLang="vi-VN" sz="13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Format</a:t>
              </a:r>
              <a:r>
                <a:rPr lang="vi-VN" altLang="vi-VN" sz="13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Parquet</a:t>
              </a:r>
              <a:r>
                <a:rPr lang="vi-VN" altLang="vi-VN"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files</a:t>
              </a:r>
              <a:br>
                <a:rPr lang="vi-VN" altLang="vi-VN" sz="125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vi-VN" altLang="vi-VN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b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will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simulate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real-time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events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and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perform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analysis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subset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this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5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dataset</a:t>
              </a:r>
              <a:r>
                <a:rPr lang="vi-VN" altLang="vi-VN" sz="125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vi-VN" altLang="vi-VN" sz="125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ABC3EF-8B97-835A-8BD8-50D6297277AC}"/>
                </a:ext>
              </a:extLst>
            </p:cNvPr>
            <p:cNvSpPr txBox="1"/>
            <p:nvPr/>
          </p:nvSpPr>
          <p:spPr>
            <a:xfrm>
              <a:off x="269300" y="805009"/>
              <a:ext cx="4572000" cy="422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155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Dataset Coverage</a:t>
              </a:r>
              <a:endParaRPr kumimoji="0" lang="en-US" sz="155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741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61F88F-ABC0-5075-4D79-BB73188C505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Google Shape;117;p15">
            <a:extLst>
              <a:ext uri="{FF2B5EF4-FFF2-40B4-BE49-F238E27FC236}">
                <a16:creationId xmlns:a16="http://schemas.microsoft.com/office/drawing/2014/main" id="{F3B81A15-33CC-FD5C-10FB-825FF4C6E637}"/>
              </a:ext>
            </a:extLst>
          </p:cNvPr>
          <p:cNvSpPr txBox="1"/>
          <p:nvPr/>
        </p:nvSpPr>
        <p:spPr>
          <a:xfrm>
            <a:off x="275280" y="1827706"/>
            <a:ext cx="8502000" cy="120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General Architecture</a:t>
            </a:r>
          </a:p>
          <a:p>
            <a:pPr>
              <a:lnSpc>
                <a:spcPct val="115000"/>
              </a:lnSpc>
            </a:pPr>
            <a:r>
              <a:rPr lang="en-US" sz="20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Components and Data Pipeline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01E324-64ED-4D0B-674E-83C1F0D29A74}"/>
              </a:ext>
            </a:extLst>
          </p:cNvPr>
          <p:cNvGrpSpPr/>
          <p:nvPr/>
        </p:nvGrpSpPr>
        <p:grpSpPr>
          <a:xfrm>
            <a:off x="7851732" y="-213239"/>
            <a:ext cx="2401656" cy="2373235"/>
            <a:chOff x="6368010" y="1966701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ounded Rectangle 18">
              <a:extLst>
                <a:ext uri="{FF2B5EF4-FFF2-40B4-BE49-F238E27FC236}">
                  <a16:creationId xmlns:a16="http://schemas.microsoft.com/office/drawing/2014/main" id="{781D8824-42D1-9F08-1EA9-0B43BE547819}"/>
                </a:ext>
              </a:extLst>
            </p:cNvPr>
            <p:cNvSpPr/>
            <p:nvPr/>
          </p:nvSpPr>
          <p:spPr>
            <a:xfrm rot="2684569">
              <a:off x="6406962" y="1966701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 descr="A warehouse with boxes on top of shelves&#10;&#10;Description automatically generated">
              <a:extLst>
                <a:ext uri="{FF2B5EF4-FFF2-40B4-BE49-F238E27FC236}">
                  <a16:creationId xmlns:a16="http://schemas.microsoft.com/office/drawing/2014/main" id="{20265C7F-B1A1-58C2-04F5-80AB907EC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901" t="969" r="23688" b="4080"/>
            <a:stretch>
              <a:fillRect/>
            </a:stretch>
          </p:blipFill>
          <p:spPr>
            <a:xfrm>
              <a:off x="6368010" y="2040597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6AA3E5A-F8BD-C8F4-04BA-644322809876}"/>
              </a:ext>
            </a:extLst>
          </p:cNvPr>
          <p:cNvGrpSpPr/>
          <p:nvPr/>
        </p:nvGrpSpPr>
        <p:grpSpPr>
          <a:xfrm>
            <a:off x="7943248" y="3424982"/>
            <a:ext cx="2934801" cy="2868624"/>
            <a:chOff x="1029093" y="99368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ounded Rectangle 18">
              <a:extLst>
                <a:ext uri="{FF2B5EF4-FFF2-40B4-BE49-F238E27FC236}">
                  <a16:creationId xmlns:a16="http://schemas.microsoft.com/office/drawing/2014/main" id="{03727CB4-7A63-858A-D1D8-659CD1E6D28D}"/>
                </a:ext>
              </a:extLst>
            </p:cNvPr>
            <p:cNvSpPr/>
            <p:nvPr/>
          </p:nvSpPr>
          <p:spPr>
            <a:xfrm rot="2684569">
              <a:off x="1056836" y="99368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86431F-AEA5-C5B1-035A-44006F2C8B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851" r="14851"/>
            <a:stretch/>
          </p:blipFill>
          <p:spPr>
            <a:xfrm>
              <a:off x="1029093" y="1054261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3A9582-6873-ABB4-A55A-47C09D940187}"/>
              </a:ext>
            </a:extLst>
          </p:cNvPr>
          <p:cNvGrpSpPr/>
          <p:nvPr/>
        </p:nvGrpSpPr>
        <p:grpSpPr>
          <a:xfrm>
            <a:off x="6833670" y="1936516"/>
            <a:ext cx="1943610" cy="1920609"/>
            <a:chOff x="2638594" y="95431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ounded Rectangle 18">
              <a:extLst>
                <a:ext uri="{FF2B5EF4-FFF2-40B4-BE49-F238E27FC236}">
                  <a16:creationId xmlns:a16="http://schemas.microsoft.com/office/drawing/2014/main" id="{49F000F3-E43D-A55E-14CC-EE3484B43564}"/>
                </a:ext>
              </a:extLst>
            </p:cNvPr>
            <p:cNvSpPr/>
            <p:nvPr/>
          </p:nvSpPr>
          <p:spPr>
            <a:xfrm rot="2684569">
              <a:off x="2677547" y="95431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F74BFC-E360-C804-E013-FC380EDF3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829" r="15829"/>
            <a:stretch/>
          </p:blipFill>
          <p:spPr>
            <a:xfrm>
              <a:off x="2638594" y="1028212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23570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526938-3B7D-F642-A55D-321EED197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86AF-279B-EFBE-6EA7-F19C29029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2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/>
              <a:t>Components Overview</a:t>
            </a:r>
            <a:endParaRPr lang="vi-V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EB6549-F68F-84F4-9B41-F36550892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696607"/>
              </p:ext>
            </p:extLst>
          </p:nvPr>
        </p:nvGraphicFramePr>
        <p:xfrm>
          <a:off x="403859" y="952501"/>
          <a:ext cx="8393661" cy="364575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71701">
                  <a:extLst>
                    <a:ext uri="{9D8B030D-6E8A-4147-A177-3AD203B41FA5}">
                      <a16:colId xmlns:a16="http://schemas.microsoft.com/office/drawing/2014/main" val="1493750758"/>
                    </a:ext>
                  </a:extLst>
                </a:gridCol>
                <a:gridCol w="2567940">
                  <a:extLst>
                    <a:ext uri="{9D8B030D-6E8A-4147-A177-3AD203B41FA5}">
                      <a16:colId xmlns:a16="http://schemas.microsoft.com/office/drawing/2014/main" val="2522864037"/>
                    </a:ext>
                  </a:extLst>
                </a:gridCol>
                <a:gridCol w="3654020">
                  <a:extLst>
                    <a:ext uri="{9D8B030D-6E8A-4147-A177-3AD203B41FA5}">
                      <a16:colId xmlns:a16="http://schemas.microsoft.com/office/drawing/2014/main" val="179955150"/>
                    </a:ext>
                  </a:extLst>
                </a:gridCol>
              </a:tblGrid>
              <a:tr h="33781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Layer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Technology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Purpose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59827"/>
                  </a:ext>
                </a:extLst>
              </a:tr>
              <a:tr h="551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Message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Queue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Apache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Kafka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Simulate and ingest trip events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6119825"/>
                  </a:ext>
                </a:extLst>
              </a:tr>
              <a:tr h="551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Batch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Processing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Spark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Batch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PySpark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Periodic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data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aggregation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from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HDFS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1246162"/>
                  </a:ext>
                </a:extLst>
              </a:tr>
              <a:tr h="551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Streaming Processing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Spark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Structured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Streaming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Real-time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analytics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from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Kafka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639637"/>
                  </a:ext>
                </a:extLst>
              </a:tr>
              <a:tr h="551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Distributed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Storage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HDFS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Store raw and curated historical data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7105734"/>
                  </a:ext>
                </a:extLst>
              </a:tr>
              <a:tr h="551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Database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Cassandra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NoSQL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Store aggregated results for live querying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8738496"/>
                  </a:ext>
                </a:extLst>
              </a:tr>
              <a:tr h="551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Visualization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Grafana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Live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+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static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dashboards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278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2617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E1341-FF22-B0A5-4AFE-48FB074B6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F1D3-7B21-AD71-B81B-F5B00171D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2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/>
              <a:t>Components Overview</a:t>
            </a:r>
            <a:endParaRPr lang="vi-V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BC8D2EA-A4E4-C27D-31F5-68F6D3236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23025"/>
              </p:ext>
            </p:extLst>
          </p:nvPr>
        </p:nvGraphicFramePr>
        <p:xfrm>
          <a:off x="403859" y="929641"/>
          <a:ext cx="8393661" cy="3725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71701">
                  <a:extLst>
                    <a:ext uri="{9D8B030D-6E8A-4147-A177-3AD203B41FA5}">
                      <a16:colId xmlns:a16="http://schemas.microsoft.com/office/drawing/2014/main" val="1493750758"/>
                    </a:ext>
                  </a:extLst>
                </a:gridCol>
                <a:gridCol w="2567940">
                  <a:extLst>
                    <a:ext uri="{9D8B030D-6E8A-4147-A177-3AD203B41FA5}">
                      <a16:colId xmlns:a16="http://schemas.microsoft.com/office/drawing/2014/main" val="2522864037"/>
                    </a:ext>
                  </a:extLst>
                </a:gridCol>
                <a:gridCol w="3654020">
                  <a:extLst>
                    <a:ext uri="{9D8B030D-6E8A-4147-A177-3AD203B41FA5}">
                      <a16:colId xmlns:a16="http://schemas.microsoft.com/office/drawing/2014/main" val="179955150"/>
                    </a:ext>
                  </a:extLst>
                </a:gridCol>
              </a:tblGrid>
              <a:tr h="4066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Layer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Technology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Purpose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59827"/>
                  </a:ext>
                </a:extLst>
              </a:tr>
              <a:tr h="6637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Message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Queue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Apache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Kafka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Simulate and ingest trip events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6119825"/>
                  </a:ext>
                </a:extLst>
              </a:tr>
              <a:tr h="6637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Streaming</a:t>
                      </a:r>
                      <a:r>
                        <a:rPr lang="vi-VN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Processing</a:t>
                      </a:r>
                      <a:endParaRPr lang="vi-VN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Spark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Structured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Streaming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Real-time</a:t>
                      </a:r>
                      <a:r>
                        <a:rPr lang="vi-VN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analytics</a:t>
                      </a:r>
                      <a:r>
                        <a:rPr lang="vi-VN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from</a:t>
                      </a:r>
                      <a:r>
                        <a:rPr lang="vi-VN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Kafka</a:t>
                      </a:r>
                      <a:endParaRPr lang="vi-VN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639637"/>
                  </a:ext>
                </a:extLst>
              </a:tr>
              <a:tr h="6637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Distributed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Storage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HDFS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Store raw and curated historical data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7105734"/>
                  </a:ext>
                </a:extLst>
              </a:tr>
              <a:tr h="6637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Database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Cassandra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</a:t>
                      </a: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NoSQL</a:t>
                      </a:r>
                      <a:r>
                        <a:rPr lang="vi-V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Store aggregated results for live querying</a:t>
                      </a: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8738496"/>
                  </a:ext>
                </a:extLst>
              </a:tr>
              <a:tr h="6637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Visualization</a:t>
                      </a:r>
                      <a:endParaRPr lang="vi-VN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Grafana</a:t>
                      </a:r>
                      <a:endParaRPr lang="vi-VN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Live</a:t>
                      </a:r>
                      <a:r>
                        <a:rPr lang="vi-VN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+ </a:t>
                      </a: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static</a:t>
                      </a:r>
                      <a:r>
                        <a:rPr lang="vi-VN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dashboards</a:t>
                      </a:r>
                      <a:endParaRPr lang="vi-VN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64592" marR="990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278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074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DDE1A6-7CB4-BB4E-AC0A-CEECDCC9C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C869-EAD2-81ED-826A-E77496EFD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2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/>
              <a:t>Data Pipeline Summary</a:t>
            </a:r>
            <a:endParaRPr lang="vi-V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061A83-97B0-1D69-372E-729118CCD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604666"/>
              </p:ext>
            </p:extLst>
          </p:nvPr>
        </p:nvGraphicFramePr>
        <p:xfrm>
          <a:off x="394221" y="952501"/>
          <a:ext cx="8355559" cy="360425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70699">
                  <a:extLst>
                    <a:ext uri="{9D8B030D-6E8A-4147-A177-3AD203B41FA5}">
                      <a16:colId xmlns:a16="http://schemas.microsoft.com/office/drawing/2014/main" val="1493750758"/>
                    </a:ext>
                  </a:extLst>
                </a:gridCol>
                <a:gridCol w="2223126">
                  <a:extLst>
                    <a:ext uri="{9D8B030D-6E8A-4147-A177-3AD203B41FA5}">
                      <a16:colId xmlns:a16="http://schemas.microsoft.com/office/drawing/2014/main" val="2522864037"/>
                    </a:ext>
                  </a:extLst>
                </a:gridCol>
                <a:gridCol w="4361734">
                  <a:extLst>
                    <a:ext uri="{9D8B030D-6E8A-4147-A177-3AD203B41FA5}">
                      <a16:colId xmlns:a16="http://schemas.microsoft.com/office/drawing/2014/main" val="179955150"/>
                    </a:ext>
                  </a:extLst>
                </a:gridCol>
              </a:tblGrid>
              <a:tr h="4567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Stage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Input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Processing</a:t>
                      </a:r>
                      <a:endParaRPr lang="vi-VN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906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59827"/>
                  </a:ext>
                </a:extLst>
              </a:tr>
              <a:tr h="7868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Ingestion</a:t>
                      </a:r>
                      <a:endParaRPr lang="vi-V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TLC 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Yellow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Taxi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CSV/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Parquet</a:t>
                      </a:r>
                      <a:endParaRPr lang="vi-V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Kafka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producer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simulates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streaming</a:t>
                      </a:r>
                      <a:endParaRPr lang="vi-V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119825"/>
                  </a:ext>
                </a:extLst>
              </a:tr>
              <a:tr h="7868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Batch Layer</a:t>
                      </a:r>
                      <a:endParaRPr lang="vi-V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HDFS (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raw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zone</a:t>
                      </a: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</a:t>
                      </a: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Spark Batch (aggregations, caching, joins)</a:t>
                      </a: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246162"/>
                  </a:ext>
                </a:extLst>
              </a:tr>
              <a:tr h="7868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Stream</a:t>
                      </a:r>
                      <a:r>
                        <a:rPr lang="vi-VN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Layer</a:t>
                      </a:r>
                      <a:endParaRPr lang="vi-V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Kafka</a:t>
                      </a:r>
                      <a:r>
                        <a:rPr lang="vi-V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topic</a:t>
                      </a:r>
                      <a:endParaRPr lang="vi-V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Spark Streaming (watermark, UDF, window ops)</a:t>
                      </a: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639637"/>
                  </a:ext>
                </a:extLst>
              </a:tr>
              <a:tr h="7868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Visualization</a:t>
                      </a:r>
                      <a:endParaRPr lang="vi-V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Cassandra/HDFS</a:t>
                      </a: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Grafana</a:t>
                      </a:r>
                      <a:r>
                        <a:rPr lang="vi-V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vi-VN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dashboard</a:t>
                      </a:r>
                      <a:endParaRPr lang="vi-V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82880" marR="9906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105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935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432F9-3B9A-FEAF-8813-4FE0767DB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85069CB-826F-551D-15C4-46074AB8C381}"/>
              </a:ext>
            </a:extLst>
          </p:cNvPr>
          <p:cNvSpPr/>
          <p:nvPr/>
        </p:nvSpPr>
        <p:spPr>
          <a:xfrm>
            <a:off x="4709533" y="2571748"/>
            <a:ext cx="3897758" cy="1928775"/>
          </a:xfrm>
          <a:prstGeom prst="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9050">
            <a:solidFill>
              <a:schemeClr val="accent5">
                <a:alpha val="4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ctr"/>
          <a:lstStyle/>
          <a:p>
            <a:pPr algn="ctr"/>
            <a:endParaRPr lang="vi-VN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65970D-B834-0311-ED49-9F0FEC8CB3D6}"/>
              </a:ext>
            </a:extLst>
          </p:cNvPr>
          <p:cNvSpPr/>
          <p:nvPr/>
        </p:nvSpPr>
        <p:spPr>
          <a:xfrm>
            <a:off x="6845636" y="2694942"/>
            <a:ext cx="1542256" cy="1173979"/>
          </a:xfrm>
          <a:prstGeom prst="rect">
            <a:avLst/>
          </a:prstGeom>
          <a:solidFill>
            <a:srgbClr val="FAD8D8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ctr"/>
          <a:lstStyle/>
          <a:p>
            <a:pPr algn="ctr"/>
            <a:endParaRPr lang="vi-VN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ECA66B-5393-BACD-9F2F-59D3B5D69EE2}"/>
              </a:ext>
            </a:extLst>
          </p:cNvPr>
          <p:cNvSpPr/>
          <p:nvPr/>
        </p:nvSpPr>
        <p:spPr>
          <a:xfrm>
            <a:off x="4942364" y="2691101"/>
            <a:ext cx="1542256" cy="1173979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19050"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ctr"/>
          <a:lstStyle/>
          <a:p>
            <a:pPr algn="ctr"/>
            <a:endParaRPr lang="vi-VN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EAC715-7F70-A1AB-3054-A3A7D7729741}"/>
              </a:ext>
            </a:extLst>
          </p:cNvPr>
          <p:cNvSpPr/>
          <p:nvPr/>
        </p:nvSpPr>
        <p:spPr>
          <a:xfrm>
            <a:off x="736538" y="2571749"/>
            <a:ext cx="3732175" cy="1928775"/>
          </a:xfrm>
          <a:prstGeom prst="rect">
            <a:avLst/>
          </a:prstGeom>
          <a:solidFill>
            <a:schemeClr val="accent4">
              <a:lumMod val="20000"/>
              <a:lumOff val="80000"/>
              <a:alpha val="13000"/>
            </a:schemeClr>
          </a:solidFill>
          <a:ln w="19050">
            <a:solidFill>
              <a:schemeClr val="accent1">
                <a:alpha val="5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ctr"/>
          <a:lstStyle/>
          <a:p>
            <a:pPr algn="ctr"/>
            <a:endParaRPr lang="vi-VN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4C89D-265E-7E63-6621-81079B893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2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/>
              <a:t>Architecture Diagram</a:t>
            </a:r>
            <a:endParaRPr lang="vi-V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5DE888-7BFE-1FC0-C661-ED4E666C0DE2}"/>
              </a:ext>
            </a:extLst>
          </p:cNvPr>
          <p:cNvGrpSpPr/>
          <p:nvPr/>
        </p:nvGrpSpPr>
        <p:grpSpPr>
          <a:xfrm>
            <a:off x="736539" y="1184604"/>
            <a:ext cx="1479396" cy="877760"/>
            <a:chOff x="1055649" y="2206228"/>
            <a:chExt cx="1970049" cy="116887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9D6B3C-22EE-AC76-89EE-76BB7ED161FA}"/>
                </a:ext>
              </a:extLst>
            </p:cNvPr>
            <p:cNvSpPr/>
            <p:nvPr/>
          </p:nvSpPr>
          <p:spPr>
            <a:xfrm>
              <a:off x="1055649" y="2206228"/>
              <a:ext cx="1970049" cy="1168876"/>
            </a:xfrm>
            <a:prstGeom prst="rect">
              <a:avLst/>
            </a:prstGeom>
            <a:solidFill>
              <a:schemeClr val="bg2">
                <a:lumMod val="10000"/>
                <a:lumOff val="9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ctr"/>
            <a:lstStyle/>
            <a:p>
              <a:pPr algn="ctr"/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Source</a:t>
              </a:r>
              <a:endParaRPr lang="vi-VN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026" name="Picture 2" descr="Redesigning the NYC Taxis Logo - YouTube">
              <a:extLst>
                <a:ext uri="{FF2B5EF4-FFF2-40B4-BE49-F238E27FC236}">
                  <a16:creationId xmlns:a16="http://schemas.microsoft.com/office/drawing/2014/main" id="{B624A087-5810-A3EE-AF58-2FDD2BBC15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86" t="16247" r="6539" b="34013"/>
            <a:stretch>
              <a:fillRect/>
            </a:stretch>
          </p:blipFill>
          <p:spPr bwMode="auto">
            <a:xfrm>
              <a:off x="1137424" y="2272670"/>
              <a:ext cx="1813932" cy="598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5B97BE-F2C1-5DB7-1057-CC65EF5C8FC3}"/>
              </a:ext>
            </a:extLst>
          </p:cNvPr>
          <p:cNvGrpSpPr/>
          <p:nvPr/>
        </p:nvGrpSpPr>
        <p:grpSpPr>
          <a:xfrm>
            <a:off x="981866" y="2730791"/>
            <a:ext cx="988742" cy="1101024"/>
            <a:chOff x="3456878" y="2787716"/>
            <a:chExt cx="988742" cy="11010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4831B9-1341-A43A-AAF5-9031A6ABFEC8}"/>
                </a:ext>
              </a:extLst>
            </p:cNvPr>
            <p:cNvSpPr/>
            <p:nvPr/>
          </p:nvSpPr>
          <p:spPr>
            <a:xfrm>
              <a:off x="3456878" y="2787716"/>
              <a:ext cx="988742" cy="110102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0" rtlCol="0" anchor="ctr"/>
            <a:lstStyle/>
            <a:p>
              <a:pPr algn="ctr"/>
              <a:endParaRPr lang="vi-VN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028" name="Picture 4" descr="Creating Kafka Producers and Consumers in Different Programming Languages –  Code Frosting">
              <a:extLst>
                <a:ext uri="{FF2B5EF4-FFF2-40B4-BE49-F238E27FC236}">
                  <a16:creationId xmlns:a16="http://schemas.microsoft.com/office/drawing/2014/main" id="{EED84254-4C5B-C6A8-F769-0649C9AC9B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314" y="2894967"/>
              <a:ext cx="797870" cy="88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1160BD3-D954-4793-10BE-F269CEAC54E4}"/>
              </a:ext>
            </a:extLst>
          </p:cNvPr>
          <p:cNvSpPr/>
          <p:nvPr/>
        </p:nvSpPr>
        <p:spPr>
          <a:xfrm>
            <a:off x="2658488" y="2796901"/>
            <a:ext cx="1478682" cy="9688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ctr"/>
          <a:lstStyle/>
          <a:p>
            <a:pPr algn="ctr"/>
            <a:endParaRPr lang="vi-VN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30" name="Picture 6" descr="Understanding the Apache Spark Streaming - NashTech Blog">
            <a:extLst>
              <a:ext uri="{FF2B5EF4-FFF2-40B4-BE49-F238E27FC236}">
                <a16:creationId xmlns:a16="http://schemas.microsoft.com/office/drawing/2014/main" id="{57BA5C71-65A3-71D4-CD53-2756A5B9F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487" y="2862887"/>
            <a:ext cx="1326684" cy="83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C23906-A767-64EB-8B11-5D7F016C66FF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>
            <a:off x="1476237" y="2062364"/>
            <a:ext cx="0" cy="66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59E68F-BE74-72FD-5EC7-25A02C5AD7FF}"/>
              </a:ext>
            </a:extLst>
          </p:cNvPr>
          <p:cNvSpPr txBox="1"/>
          <p:nvPr/>
        </p:nvSpPr>
        <p:spPr>
          <a:xfrm>
            <a:off x="4011556" y="1226936"/>
            <a:ext cx="272964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Kappa architecture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5" name="Picture 14" descr="Apache Cassandra - Wikipedia">
            <a:extLst>
              <a:ext uri="{FF2B5EF4-FFF2-40B4-BE49-F238E27FC236}">
                <a16:creationId xmlns:a16="http://schemas.microsoft.com/office/drawing/2014/main" id="{97EC26BE-5C34-C0EC-29D3-2EBEF1DB4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259" y="2800349"/>
            <a:ext cx="1292735" cy="957263"/>
          </a:xfrm>
          <a:prstGeom prst="rect">
            <a:avLst/>
          </a:prstGeom>
        </p:spPr>
      </p:pic>
      <p:pic>
        <p:nvPicPr>
          <p:cNvPr id="18" name="Picture 17" descr="Grafana - Wikipedia">
            <a:extLst>
              <a:ext uri="{FF2B5EF4-FFF2-40B4-BE49-F238E27FC236}">
                <a16:creationId xmlns:a16="http://schemas.microsoft.com/office/drawing/2014/main" id="{3C3C66CC-B1A6-0A52-DDDF-C661A73FAB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749" y="2731686"/>
            <a:ext cx="1002030" cy="10259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596DA9-15E8-CE8C-4596-D4A9F75CF345}"/>
              </a:ext>
            </a:extLst>
          </p:cNvPr>
          <p:cNvSpPr txBox="1"/>
          <p:nvPr/>
        </p:nvSpPr>
        <p:spPr>
          <a:xfrm>
            <a:off x="1112392" y="3994274"/>
            <a:ext cx="278886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Real-time Streaming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B8084F-5047-3D64-C80B-7B69F49317AF}"/>
              </a:ext>
            </a:extLst>
          </p:cNvPr>
          <p:cNvSpPr txBox="1"/>
          <p:nvPr/>
        </p:nvSpPr>
        <p:spPr>
          <a:xfrm>
            <a:off x="5283629" y="3994274"/>
            <a:ext cx="276299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</a:rPr>
              <a:t>Serving Layer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D4C562-7836-EE80-46D9-F2A89B62230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1970608" y="3281303"/>
            <a:ext cx="687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63AC0A-7FD5-4A76-4D32-5046256E68D5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 flipV="1">
            <a:off x="4137170" y="3278091"/>
            <a:ext cx="805194" cy="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52A092-A58B-4B44-3BEB-5CC59412756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484620" y="3278091"/>
            <a:ext cx="361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29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61F88F-ABC0-5075-4D79-BB73188C505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Google Shape;117;p15">
            <a:extLst>
              <a:ext uri="{FF2B5EF4-FFF2-40B4-BE49-F238E27FC236}">
                <a16:creationId xmlns:a16="http://schemas.microsoft.com/office/drawing/2014/main" id="{F3B81A15-33CC-FD5C-10FB-825FF4C6E637}"/>
              </a:ext>
            </a:extLst>
          </p:cNvPr>
          <p:cNvSpPr txBox="1"/>
          <p:nvPr/>
        </p:nvSpPr>
        <p:spPr>
          <a:xfrm>
            <a:off x="321000" y="1969809"/>
            <a:ext cx="8502000" cy="120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38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</a:p>
          <a:p>
            <a:pPr>
              <a:lnSpc>
                <a:spcPct val="115000"/>
              </a:lnSpc>
            </a:pPr>
            <a:r>
              <a:rPr lang="en-US" sz="17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Formulating Immediate and Long-term Plans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077FD8-E026-A19D-8264-0BE94B6CC240}"/>
              </a:ext>
            </a:extLst>
          </p:cNvPr>
          <p:cNvGrpSpPr/>
          <p:nvPr/>
        </p:nvGrpSpPr>
        <p:grpSpPr>
          <a:xfrm>
            <a:off x="6174692" y="380528"/>
            <a:ext cx="2008542" cy="1984772"/>
            <a:chOff x="9804705" y="222566"/>
            <a:chExt cx="1418104" cy="1401322"/>
          </a:xfrm>
        </p:grpSpPr>
        <p:sp>
          <p:nvSpPr>
            <p:cNvPr id="3" name="Rounded Rectangle 18">
              <a:extLst>
                <a:ext uri="{FF2B5EF4-FFF2-40B4-BE49-F238E27FC236}">
                  <a16:creationId xmlns:a16="http://schemas.microsoft.com/office/drawing/2014/main" id="{3E60E619-699B-FE5D-CCDD-E5B9BFCDAB29}"/>
                </a:ext>
              </a:extLst>
            </p:cNvPr>
            <p:cNvSpPr/>
            <p:nvPr/>
          </p:nvSpPr>
          <p:spPr>
            <a:xfrm rot="2684569">
              <a:off x="9814446" y="222566"/>
              <a:ext cx="1398623" cy="140132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50ACEF-D878-C9F5-88EC-8D4FD79B9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87" b="1887"/>
            <a:stretch/>
          </p:blipFill>
          <p:spPr>
            <a:xfrm>
              <a:off x="9804705" y="256400"/>
              <a:ext cx="1418104" cy="1350816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6E008B-1577-4289-8ACE-78042B8A97BB}"/>
              </a:ext>
            </a:extLst>
          </p:cNvPr>
          <p:cNvGrpSpPr/>
          <p:nvPr/>
        </p:nvGrpSpPr>
        <p:grpSpPr>
          <a:xfrm>
            <a:off x="7400116" y="2069217"/>
            <a:ext cx="2247837" cy="2197150"/>
            <a:chOff x="1029093" y="99368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ounded Rectangle 18">
              <a:extLst>
                <a:ext uri="{FF2B5EF4-FFF2-40B4-BE49-F238E27FC236}">
                  <a16:creationId xmlns:a16="http://schemas.microsoft.com/office/drawing/2014/main" id="{EC94E7F0-E4DE-52DD-17B5-005373BBD3F8}"/>
                </a:ext>
              </a:extLst>
            </p:cNvPr>
            <p:cNvSpPr/>
            <p:nvPr/>
          </p:nvSpPr>
          <p:spPr>
            <a:xfrm rot="2684569">
              <a:off x="1056836" y="99368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9465A7-B590-9247-65C3-266AF60A4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851" r="14851"/>
            <a:stretch/>
          </p:blipFill>
          <p:spPr>
            <a:xfrm>
              <a:off x="1029093" y="1054261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12B3F9-E39E-7DF7-7D4C-39FF741B2FF8}"/>
              </a:ext>
            </a:extLst>
          </p:cNvPr>
          <p:cNvGrpSpPr/>
          <p:nvPr/>
        </p:nvGrpSpPr>
        <p:grpSpPr>
          <a:xfrm>
            <a:off x="6569026" y="3930259"/>
            <a:ext cx="1418104" cy="1401322"/>
            <a:chOff x="2638594" y="95431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ounded Rectangle 18">
              <a:extLst>
                <a:ext uri="{FF2B5EF4-FFF2-40B4-BE49-F238E27FC236}">
                  <a16:creationId xmlns:a16="http://schemas.microsoft.com/office/drawing/2014/main" id="{D055173B-D0D1-364E-6C02-E07F945E6C69}"/>
                </a:ext>
              </a:extLst>
            </p:cNvPr>
            <p:cNvSpPr/>
            <p:nvPr/>
          </p:nvSpPr>
          <p:spPr>
            <a:xfrm rot="2684569">
              <a:off x="2677547" y="95431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70723F-9F9C-1285-6FDE-A7E502764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829" r="15829"/>
            <a:stretch/>
          </p:blipFill>
          <p:spPr>
            <a:xfrm>
              <a:off x="2638594" y="1028212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76786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E4764-9C5B-A919-03D9-51AFC0A0D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398792-5B00-F1E7-23F5-13D3030A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2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/>
              <a:t>Planning for Upcoming Weeks</a:t>
            </a:r>
            <a:endParaRPr lang="vi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1F8DA4-3D95-9266-A73A-ED182E34F21F}"/>
              </a:ext>
            </a:extLst>
          </p:cNvPr>
          <p:cNvSpPr txBox="1"/>
          <p:nvPr/>
        </p:nvSpPr>
        <p:spPr>
          <a:xfrm>
            <a:off x="763300" y="1027081"/>
            <a:ext cx="7617400" cy="3293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 marL="285750" indent="-285750">
              <a:lnSpc>
                <a:spcPct val="3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300" b="0" dirty="0" err="1"/>
              <a:t>Stream</a:t>
            </a:r>
            <a:r>
              <a:rPr lang="vi-VN" sz="1300" b="0" dirty="0"/>
              <a:t> </a:t>
            </a:r>
            <a:r>
              <a:rPr lang="vi-VN" sz="1300" b="0" dirty="0" err="1"/>
              <a:t>pipeline</a:t>
            </a:r>
            <a:r>
              <a:rPr lang="vi-VN" sz="1300" b="0" dirty="0"/>
              <a:t>: </a:t>
            </a:r>
            <a:r>
              <a:rPr lang="vi-VN" sz="1300" b="0" dirty="0" err="1"/>
              <a:t>Kafka</a:t>
            </a:r>
            <a:r>
              <a:rPr lang="vi-VN" sz="1300" b="0" dirty="0"/>
              <a:t> → </a:t>
            </a:r>
            <a:r>
              <a:rPr lang="vi-VN" sz="1300" b="0" dirty="0" err="1"/>
              <a:t>Spark</a:t>
            </a:r>
            <a:r>
              <a:rPr lang="vi-VN" sz="1300" b="0" dirty="0"/>
              <a:t> → </a:t>
            </a:r>
            <a:r>
              <a:rPr lang="vi-VN" sz="1300" b="0" dirty="0" err="1"/>
              <a:t>Cassandra</a:t>
            </a:r>
            <a:endParaRPr lang="vi-VN" sz="1300" b="0" dirty="0"/>
          </a:p>
          <a:p>
            <a:pPr marL="285750" indent="-285750">
              <a:lnSpc>
                <a:spcPct val="3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300" b="0" dirty="0" err="1"/>
              <a:t>Batch</a:t>
            </a:r>
            <a:r>
              <a:rPr lang="vi-VN" sz="1300" b="0" dirty="0"/>
              <a:t> </a:t>
            </a:r>
            <a:r>
              <a:rPr lang="vi-VN" sz="1300" b="0" dirty="0" err="1"/>
              <a:t>pipeline</a:t>
            </a:r>
            <a:r>
              <a:rPr lang="vi-VN" sz="1300" b="0" dirty="0"/>
              <a:t>: HDFS → </a:t>
            </a:r>
            <a:r>
              <a:rPr lang="vi-VN" sz="1300" b="0" dirty="0" err="1"/>
              <a:t>Spark</a:t>
            </a:r>
            <a:r>
              <a:rPr lang="vi-VN" sz="1300" b="0" dirty="0"/>
              <a:t> → </a:t>
            </a:r>
            <a:r>
              <a:rPr lang="vi-VN" sz="1300" b="0" dirty="0" err="1"/>
              <a:t>Grafana</a:t>
            </a:r>
            <a:endParaRPr lang="vi-VN" sz="1300" b="0" dirty="0"/>
          </a:p>
          <a:p>
            <a:pPr marL="285750" indent="-285750">
              <a:lnSpc>
                <a:spcPct val="3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300" b="0" dirty="0" err="1"/>
              <a:t>Integrate</a:t>
            </a:r>
            <a:r>
              <a:rPr lang="vi-VN" sz="1300" b="0" dirty="0"/>
              <a:t> </a:t>
            </a:r>
            <a:r>
              <a:rPr lang="vi-VN" sz="1300" b="0" dirty="0" err="1"/>
              <a:t>Cassandra</a:t>
            </a:r>
            <a:r>
              <a:rPr lang="vi-VN" sz="1300" b="0" dirty="0"/>
              <a:t>–</a:t>
            </a:r>
            <a:r>
              <a:rPr lang="vi-VN" sz="1300" b="0" dirty="0" err="1"/>
              <a:t>Grafana</a:t>
            </a:r>
            <a:endParaRPr lang="vi-VN" sz="1300" b="0" dirty="0"/>
          </a:p>
          <a:p>
            <a:pPr marL="285750" indent="-285750">
              <a:lnSpc>
                <a:spcPct val="3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300" b="0" dirty="0" err="1"/>
              <a:t>Build</a:t>
            </a:r>
            <a:r>
              <a:rPr lang="vi-VN" sz="1300" b="0" dirty="0"/>
              <a:t> </a:t>
            </a:r>
            <a:r>
              <a:rPr lang="vi-VN" sz="1300" b="0" dirty="0" err="1"/>
              <a:t>dashboards</a:t>
            </a:r>
            <a:r>
              <a:rPr lang="vi-VN" sz="1300" b="0" dirty="0"/>
              <a:t> &amp; </a:t>
            </a:r>
            <a:r>
              <a:rPr lang="vi-VN" sz="1300" b="0" dirty="0" err="1"/>
              <a:t>alerts</a:t>
            </a:r>
            <a:endParaRPr lang="vi-VN" sz="1300" b="0" dirty="0"/>
          </a:p>
          <a:p>
            <a:pPr marL="285750" indent="-285750">
              <a:lnSpc>
                <a:spcPct val="3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300" b="0" dirty="0" err="1"/>
              <a:t>Performance</a:t>
            </a:r>
            <a:r>
              <a:rPr lang="vi-VN" sz="1300" b="0" dirty="0"/>
              <a:t> </a:t>
            </a:r>
            <a:r>
              <a:rPr lang="vi-VN" sz="1300" b="0" dirty="0" err="1"/>
              <a:t>test</a:t>
            </a:r>
            <a:r>
              <a:rPr lang="vi-VN" sz="1300" b="0" dirty="0"/>
              <a:t> &amp; </a:t>
            </a:r>
            <a:r>
              <a:rPr lang="vi-VN" sz="1300" b="0" dirty="0" err="1"/>
              <a:t>finalize</a:t>
            </a:r>
            <a:r>
              <a:rPr lang="vi-VN" sz="1300" b="0" dirty="0"/>
              <a:t> </a:t>
            </a:r>
            <a:r>
              <a:rPr lang="vi-VN" sz="1300" b="0" dirty="0" err="1"/>
              <a:t>demo</a:t>
            </a:r>
            <a:endParaRPr lang="vi-VN" sz="1300" b="0" dirty="0"/>
          </a:p>
        </p:txBody>
      </p:sp>
    </p:spTree>
    <p:extLst>
      <p:ext uri="{BB962C8B-B14F-4D97-AF65-F5344CB8AC3E}">
        <p14:creationId xmlns:p14="http://schemas.microsoft.com/office/powerpoint/2010/main" val="60929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7000"/>
          </a:stretch>
        </a:blipFill>
        <a:effectLst/>
      </p:bgPr>
    </p:bg>
    <p:spTree>
      <p:nvGrpSpPr>
        <p:cNvPr id="1" name="Shape 98">
          <a:extLst>
            <a:ext uri="{FF2B5EF4-FFF2-40B4-BE49-F238E27FC236}">
              <a16:creationId xmlns:a16="http://schemas.microsoft.com/office/drawing/2014/main" id="{F9B6260B-506F-A83E-B38E-1DE2CEFB8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6FA523-BAA2-2E1B-593A-7EAB092A5BAA}"/>
              </a:ext>
            </a:extLst>
          </p:cNvPr>
          <p:cNvSpPr/>
          <p:nvPr/>
        </p:nvSpPr>
        <p:spPr>
          <a:xfrm>
            <a:off x="-119380" y="-144780"/>
            <a:ext cx="9555480" cy="543306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4" name="Google Shape;514;p28"/>
          <p:cNvSpPr/>
          <p:nvPr/>
        </p:nvSpPr>
        <p:spPr>
          <a:xfrm>
            <a:off x="0" y="649050"/>
            <a:ext cx="134100" cy="3845400"/>
          </a:xfrm>
          <a:prstGeom prst="rect">
            <a:avLst/>
          </a:prstGeom>
          <a:solidFill>
            <a:srgbClr val="98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8"/>
          <p:cNvSpPr txBox="1"/>
          <p:nvPr/>
        </p:nvSpPr>
        <p:spPr>
          <a:xfrm>
            <a:off x="1670950" y="1019175"/>
            <a:ext cx="5761200" cy="3057600"/>
          </a:xfrm>
          <a:prstGeom prst="rect">
            <a:avLst/>
          </a:prstGeom>
          <a:solidFill>
            <a:srgbClr val="9A0D0D">
              <a:alpha val="5848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16" name="Google Shape;516;p28"/>
          <p:cNvSpPr txBox="1"/>
          <p:nvPr/>
        </p:nvSpPr>
        <p:spPr>
          <a:xfrm>
            <a:off x="2398800" y="1972800"/>
            <a:ext cx="4346400" cy="1077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5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5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7478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61F88F-ABC0-5075-4D79-BB73188C505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Google Shape;117;p15">
            <a:extLst>
              <a:ext uri="{FF2B5EF4-FFF2-40B4-BE49-F238E27FC236}">
                <a16:creationId xmlns:a16="http://schemas.microsoft.com/office/drawing/2014/main" id="{F3B81A15-33CC-FD5C-10FB-825FF4C6E637}"/>
              </a:ext>
            </a:extLst>
          </p:cNvPr>
          <p:cNvSpPr txBox="1"/>
          <p:nvPr/>
        </p:nvSpPr>
        <p:spPr>
          <a:xfrm>
            <a:off x="275280" y="1827706"/>
            <a:ext cx="8502000" cy="120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Problem Overview</a:t>
            </a:r>
          </a:p>
          <a:p>
            <a:pPr>
              <a:lnSpc>
                <a:spcPct val="115000"/>
              </a:lnSpc>
            </a:pPr>
            <a:r>
              <a:rPr lang="en-US" sz="20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Motivation &amp; Problem Definition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DC6417-BB8B-E431-FB70-468C8C13C0CE}"/>
              </a:ext>
            </a:extLst>
          </p:cNvPr>
          <p:cNvGrpSpPr/>
          <p:nvPr/>
        </p:nvGrpSpPr>
        <p:grpSpPr>
          <a:xfrm>
            <a:off x="7851732" y="-213239"/>
            <a:ext cx="2401656" cy="2373235"/>
            <a:chOff x="6368010" y="1966701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ounded Rectangle 18">
              <a:extLst>
                <a:ext uri="{FF2B5EF4-FFF2-40B4-BE49-F238E27FC236}">
                  <a16:creationId xmlns:a16="http://schemas.microsoft.com/office/drawing/2014/main" id="{B40734CB-3B4D-9F5E-04FA-EA615FA34DD8}"/>
                </a:ext>
              </a:extLst>
            </p:cNvPr>
            <p:cNvSpPr/>
            <p:nvPr/>
          </p:nvSpPr>
          <p:spPr>
            <a:xfrm rot="2684569">
              <a:off x="6406962" y="1966701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8" name="Picture 7" descr="A warehouse with boxes on top of shelves&#10;&#10;Description automatically generated">
              <a:extLst>
                <a:ext uri="{FF2B5EF4-FFF2-40B4-BE49-F238E27FC236}">
                  <a16:creationId xmlns:a16="http://schemas.microsoft.com/office/drawing/2014/main" id="{95B5A468-8CDA-9B96-3C89-A3B950527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901" t="969" r="23688" b="4080"/>
            <a:stretch>
              <a:fillRect/>
            </a:stretch>
          </p:blipFill>
          <p:spPr>
            <a:xfrm>
              <a:off x="6368010" y="2040597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C120BD-2625-7E26-3AB8-9EE6C3B62865}"/>
              </a:ext>
            </a:extLst>
          </p:cNvPr>
          <p:cNvGrpSpPr/>
          <p:nvPr/>
        </p:nvGrpSpPr>
        <p:grpSpPr>
          <a:xfrm>
            <a:off x="7943248" y="3424982"/>
            <a:ext cx="2934801" cy="2868624"/>
            <a:chOff x="1029093" y="99368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ounded Rectangle 18">
              <a:extLst>
                <a:ext uri="{FF2B5EF4-FFF2-40B4-BE49-F238E27FC236}">
                  <a16:creationId xmlns:a16="http://schemas.microsoft.com/office/drawing/2014/main" id="{D199BEB5-6075-D011-4F1B-732F8578B28A}"/>
                </a:ext>
              </a:extLst>
            </p:cNvPr>
            <p:cNvSpPr/>
            <p:nvPr/>
          </p:nvSpPr>
          <p:spPr>
            <a:xfrm rot="2684569">
              <a:off x="1056836" y="99368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459F86-ABC4-073C-9DEE-3FDFC15AB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851" r="14851"/>
            <a:stretch/>
          </p:blipFill>
          <p:spPr>
            <a:xfrm>
              <a:off x="1029093" y="1054261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1E3B4C-B7FE-9F9A-248F-3077BB4FE39E}"/>
              </a:ext>
            </a:extLst>
          </p:cNvPr>
          <p:cNvGrpSpPr/>
          <p:nvPr/>
        </p:nvGrpSpPr>
        <p:grpSpPr>
          <a:xfrm>
            <a:off x="6833670" y="1936516"/>
            <a:ext cx="1943610" cy="1920609"/>
            <a:chOff x="2638594" y="95431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Rounded Rectangle 18">
              <a:extLst>
                <a:ext uri="{FF2B5EF4-FFF2-40B4-BE49-F238E27FC236}">
                  <a16:creationId xmlns:a16="http://schemas.microsoft.com/office/drawing/2014/main" id="{06D8B7BB-1E49-167C-7C69-DD17D34FC24F}"/>
                </a:ext>
              </a:extLst>
            </p:cNvPr>
            <p:cNvSpPr/>
            <p:nvPr/>
          </p:nvSpPr>
          <p:spPr>
            <a:xfrm rot="2684569">
              <a:off x="2677547" y="95431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7F002F6-524A-8682-85F0-D2B47ECAB2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829" r="15829"/>
            <a:stretch/>
          </p:blipFill>
          <p:spPr>
            <a:xfrm>
              <a:off x="2638594" y="1028212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33909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D5C93A-6D30-DAD7-C9DA-8C78E56B6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0" y="458180"/>
            <a:ext cx="8520600" cy="299993"/>
          </a:xfrm>
        </p:spPr>
        <p:txBody>
          <a:bodyPr>
            <a:noAutofit/>
          </a:bodyPr>
          <a:lstStyle/>
          <a:p>
            <a:r>
              <a:rPr lang="en-US" sz="1400"/>
              <a:t>Defining features of our problem</a:t>
            </a:r>
            <a:endParaRPr lang="vi-VN" sz="140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1FC6064-851E-9EC7-BE3B-05C62551F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00" y="990168"/>
            <a:ext cx="5425440" cy="33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700"/>
              </a:spcAft>
              <a:buClrTx/>
            </a:pPr>
            <a:r>
              <a:rPr lang="vi-VN" altLang="vi-VN" sz="1550" b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endParaRPr lang="vi-VN" altLang="vi-VN" sz="155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D4DA5-37A6-8603-16D8-83876EBE6D08}"/>
              </a:ext>
            </a:extLst>
          </p:cNvPr>
          <p:cNvSpPr txBox="1"/>
          <p:nvPr/>
        </p:nvSpPr>
        <p:spPr>
          <a:xfrm>
            <a:off x="361720" y="2045188"/>
            <a:ext cx="5330883" cy="33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>
              <a:spcAft>
                <a:spcPts val="700"/>
              </a:spcAft>
            </a:pPr>
            <a:r>
              <a:rPr lang="en-US" sz="1550"/>
              <a:t>Motivation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8CB58E-0A64-00A6-B17B-62589DAEB951}"/>
              </a:ext>
            </a:extLst>
          </p:cNvPr>
          <p:cNvGrpSpPr/>
          <p:nvPr/>
        </p:nvGrpSpPr>
        <p:grpSpPr>
          <a:xfrm>
            <a:off x="5379720" y="1021075"/>
            <a:ext cx="3410180" cy="2346274"/>
            <a:chOff x="5452861" y="1037910"/>
            <a:chExt cx="3410180" cy="23462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6F143D-8499-2ECE-7486-F3F2AA712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17" t="396" r="996" b="396"/>
            <a:stretch>
              <a:fillRect/>
            </a:stretch>
          </p:blipFill>
          <p:spPr>
            <a:xfrm>
              <a:off x="5717022" y="1037910"/>
              <a:ext cx="3020060" cy="1685152"/>
            </a:xfrm>
            <a:prstGeom prst="rect">
              <a:avLst/>
            </a:prstGeom>
            <a:ln>
              <a:noFill/>
            </a:ln>
            <a:effectLst>
              <a:outerShdw blurRad="88900" dist="76200" dir="2700000" sx="99000" sy="99000" algn="tl" rotWithShape="0">
                <a:srgbClr val="333333">
                  <a:alpha val="39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F87B65-34B4-3072-8B7F-5F0ED0E6BDD7}"/>
                </a:ext>
              </a:extLst>
            </p:cNvPr>
            <p:cNvSpPr txBox="1"/>
            <p:nvPr/>
          </p:nvSpPr>
          <p:spPr>
            <a:xfrm>
              <a:off x="5452861" y="2864298"/>
              <a:ext cx="3410180" cy="519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vi-VN" altLang="vi-VN" sz="120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Monthly</a:t>
              </a:r>
              <a: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NYC TLC </a:t>
              </a:r>
              <a:r>
                <a:rPr lang="vi-VN" altLang="vi-VN" sz="120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Taxi</a:t>
              </a:r>
              <a: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0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</a:t>
              </a:r>
              <a: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0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publicly</a:t>
              </a:r>
              <a: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0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avaliable</a:t>
              </a:r>
              <a:b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00" i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</a:t>
              </a:r>
              <a:r>
                <a:rPr lang="vi-VN" altLang="vi-VN" sz="1200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vi-VN" sz="1200" i="1">
                  <a:solidFill>
                    <a:schemeClr val="accent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https://www.nyc.gov/site/tlc/</a:t>
              </a:r>
              <a:endParaRPr lang="vi-VN" altLang="vi-VN" sz="1200" i="1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D4CD54-AB0F-6C7A-AB05-C233D2967BD0}"/>
              </a:ext>
            </a:extLst>
          </p:cNvPr>
          <p:cNvGrpSpPr/>
          <p:nvPr/>
        </p:nvGrpSpPr>
        <p:grpSpPr>
          <a:xfrm>
            <a:off x="361720" y="3581400"/>
            <a:ext cx="8420560" cy="965407"/>
            <a:chOff x="361720" y="3611880"/>
            <a:chExt cx="8420560" cy="96540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2B15AD-CA73-FA8E-265C-7259D0A470FD}"/>
                </a:ext>
              </a:extLst>
            </p:cNvPr>
            <p:cNvSpPr/>
            <p:nvPr/>
          </p:nvSpPr>
          <p:spPr>
            <a:xfrm>
              <a:off x="1931440" y="3611880"/>
              <a:ext cx="6850840" cy="965407"/>
            </a:xfrm>
            <a:prstGeom prst="rect">
              <a:avLst/>
            </a:prstGeom>
            <a:solidFill>
              <a:schemeClr val="bg2">
                <a:lumMod val="10000"/>
                <a:lumOff val="90000"/>
                <a:alpha val="23000"/>
              </a:schemeClr>
            </a:solidFill>
            <a:ln w="19050">
              <a:solidFill>
                <a:schemeClr val="bg2">
                  <a:lumMod val="75000"/>
                  <a:lumOff val="25000"/>
                  <a:alpha val="61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Design and implement a </a:t>
              </a:r>
              <a:r>
                <a:rPr kumimoji="0" lang="en-US" sz="1350" b="1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scalable</a:t>
              </a:r>
              <a: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 data-processing architecture </a:t>
              </a:r>
              <a:b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</a:br>
              <a: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capable of </a:t>
              </a:r>
              <a:r>
                <a:rPr kumimoji="0" lang="en-US" sz="1350" b="1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ingesting, storing, and analyzing </a:t>
              </a:r>
              <a: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NYC Taxi Trip data </a:t>
              </a:r>
              <a:b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</a:br>
              <a: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to </a:t>
              </a:r>
              <a:r>
                <a:rPr kumimoji="0" lang="en-US" sz="1350" b="1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extract useful statistics </a:t>
              </a:r>
              <a:r>
                <a:rPr kumimoji="0" lang="en-US" sz="1350" b="0" i="0" u="none" strike="noStrike" kern="0" cap="none" spc="20" normalizeH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and insights in real time or near-real time.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8FEFAC-66D1-AFD6-5EAF-1795817A27FB}"/>
                </a:ext>
              </a:extLst>
            </p:cNvPr>
            <p:cNvSpPr/>
            <p:nvPr/>
          </p:nvSpPr>
          <p:spPr>
            <a:xfrm>
              <a:off x="361720" y="3611880"/>
              <a:ext cx="1386840" cy="965407"/>
            </a:xfrm>
            <a:prstGeom prst="rect">
              <a:avLst/>
            </a:prstGeom>
            <a:solidFill>
              <a:schemeClr val="bg2">
                <a:lumMod val="25000"/>
                <a:lumOff val="75000"/>
                <a:alpha val="23000"/>
              </a:schemeClr>
            </a:solidFill>
            <a:ln w="19050">
              <a:solidFill>
                <a:schemeClr val="bg2">
                  <a:lumMod val="75000"/>
                  <a:lumOff val="25000"/>
                  <a:alpha val="61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  <a:spcAft>
                  <a:spcPts val="200"/>
                </a:spcAft>
              </a:pPr>
              <a:r>
                <a:rPr 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Problem Definition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6F7EEF9-5FA8-6443-6274-4992AB209003}"/>
              </a:ext>
            </a:extLst>
          </p:cNvPr>
          <p:cNvSpPr txBox="1"/>
          <p:nvPr/>
        </p:nvSpPr>
        <p:spPr>
          <a:xfrm>
            <a:off x="623917" y="2410410"/>
            <a:ext cx="4702866" cy="843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0" fontAlgn="base" latinLnBrk="0" hangingPunct="0"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 kumimoji="0" sz="1800" b="1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4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0" sz="160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</a:lstStyle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 b="0"/>
              <a:t>Understand city-wide taxi demand patterns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 b="0"/>
              <a:t>Optimize routes, fares, fleet allocation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300" b="0"/>
              <a:t>Applying Big Data storage &amp; processing techniques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3069E502-6DBF-AF33-254B-B15BE613A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917" y="1341427"/>
            <a:ext cx="4786283" cy="57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3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NYC TLC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Yellow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Taxi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Trip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Records</a:t>
            </a:r>
            <a:endParaRPr lang="vi-VN" altLang="vi-VN" sz="13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3" indent="-28575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Millions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trips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year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17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years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(2009 – </a:t>
            </a:r>
            <a:r>
              <a:rPr lang="vi-VN" altLang="vi-VN" sz="13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</a:t>
            </a:r>
            <a:r>
              <a:rPr lang="vi-VN" altLang="vi-VN" sz="13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619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61F88F-ABC0-5075-4D79-BB73188C505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Google Shape;117;p15">
            <a:extLst>
              <a:ext uri="{FF2B5EF4-FFF2-40B4-BE49-F238E27FC236}">
                <a16:creationId xmlns:a16="http://schemas.microsoft.com/office/drawing/2014/main" id="{F3B81A15-33CC-FD5C-10FB-825FF4C6E637}"/>
              </a:ext>
            </a:extLst>
          </p:cNvPr>
          <p:cNvSpPr txBox="1"/>
          <p:nvPr/>
        </p:nvSpPr>
        <p:spPr>
          <a:xfrm>
            <a:off x="275280" y="1827706"/>
            <a:ext cx="8502000" cy="157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Dataset Exploration</a:t>
            </a:r>
          </a:p>
          <a:p>
            <a:pPr>
              <a:lnSpc>
                <a:spcPct val="115000"/>
              </a:lnSpc>
            </a:pPr>
            <a:r>
              <a:rPr lang="en-US" sz="16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Dataset Fields, Qualitative &amp; Quantitative Descriptions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5C1EE-F925-55A5-5174-56CCF56080E8}"/>
              </a:ext>
            </a:extLst>
          </p:cNvPr>
          <p:cNvGrpSpPr/>
          <p:nvPr/>
        </p:nvGrpSpPr>
        <p:grpSpPr>
          <a:xfrm>
            <a:off x="5607734" y="3068979"/>
            <a:ext cx="1607196" cy="1588176"/>
            <a:chOff x="6368010" y="1966701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Rounded Rectangle 18">
              <a:extLst>
                <a:ext uri="{FF2B5EF4-FFF2-40B4-BE49-F238E27FC236}">
                  <a16:creationId xmlns:a16="http://schemas.microsoft.com/office/drawing/2014/main" id="{F3C7F872-744D-3AA3-356C-E21C12A5E66E}"/>
                </a:ext>
              </a:extLst>
            </p:cNvPr>
            <p:cNvSpPr/>
            <p:nvPr/>
          </p:nvSpPr>
          <p:spPr>
            <a:xfrm rot="2684569">
              <a:off x="6406962" y="1966701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" name="Picture 4" descr="A warehouse with boxes on top of shelves&#10;&#10;Description automatically generated">
              <a:extLst>
                <a:ext uri="{FF2B5EF4-FFF2-40B4-BE49-F238E27FC236}">
                  <a16:creationId xmlns:a16="http://schemas.microsoft.com/office/drawing/2014/main" id="{6DF031B0-2419-B4EA-3905-477B42B34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901" t="969" r="23688" b="4080"/>
            <a:stretch>
              <a:fillRect/>
            </a:stretch>
          </p:blipFill>
          <p:spPr>
            <a:xfrm>
              <a:off x="6368010" y="2040597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1D002B2-4724-F1BD-A001-4B785BA20CEA}"/>
              </a:ext>
            </a:extLst>
          </p:cNvPr>
          <p:cNvGrpSpPr/>
          <p:nvPr/>
        </p:nvGrpSpPr>
        <p:grpSpPr>
          <a:xfrm>
            <a:off x="7400116" y="2069217"/>
            <a:ext cx="2247837" cy="2197150"/>
            <a:chOff x="1029093" y="99368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ounded Rectangle 18">
              <a:extLst>
                <a:ext uri="{FF2B5EF4-FFF2-40B4-BE49-F238E27FC236}">
                  <a16:creationId xmlns:a16="http://schemas.microsoft.com/office/drawing/2014/main" id="{CB5E312E-58B5-7B06-25B4-20BEB767375F}"/>
                </a:ext>
              </a:extLst>
            </p:cNvPr>
            <p:cNvSpPr/>
            <p:nvPr/>
          </p:nvSpPr>
          <p:spPr>
            <a:xfrm rot="2684569">
              <a:off x="1056836" y="99368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5AED70-4A9B-CDC8-71C9-B0B480C57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851" r="14851"/>
            <a:stretch/>
          </p:blipFill>
          <p:spPr>
            <a:xfrm>
              <a:off x="1029093" y="1054261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5C184A-AAFC-4C20-EB33-DCE3A4D94247}"/>
              </a:ext>
            </a:extLst>
          </p:cNvPr>
          <p:cNvGrpSpPr/>
          <p:nvPr/>
        </p:nvGrpSpPr>
        <p:grpSpPr>
          <a:xfrm>
            <a:off x="6874701" y="4196872"/>
            <a:ext cx="1418104" cy="1401322"/>
            <a:chOff x="2638594" y="95431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ounded Rectangle 18">
              <a:extLst>
                <a:ext uri="{FF2B5EF4-FFF2-40B4-BE49-F238E27FC236}">
                  <a16:creationId xmlns:a16="http://schemas.microsoft.com/office/drawing/2014/main" id="{295502C1-BE66-2672-9742-B64094CC5D62}"/>
                </a:ext>
              </a:extLst>
            </p:cNvPr>
            <p:cNvSpPr/>
            <p:nvPr/>
          </p:nvSpPr>
          <p:spPr>
            <a:xfrm rot="2684569">
              <a:off x="2677547" y="95431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B58C4F-9945-93B4-98BF-7DE6FF96B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829" r="15829"/>
            <a:stretch/>
          </p:blipFill>
          <p:spPr>
            <a:xfrm>
              <a:off x="2638594" y="1028212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79982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8C029-B3C5-B868-58F7-33085B5FC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CF4D89-5AB9-4477-199D-29AA4D441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/>
              <a:t>Dataset Description</a:t>
            </a:r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130CA-1A84-9B64-6886-9EC5C6BA800B}"/>
              </a:ext>
            </a:extLst>
          </p:cNvPr>
          <p:cNvSpPr txBox="1"/>
          <p:nvPr/>
        </p:nvSpPr>
        <p:spPr>
          <a:xfrm>
            <a:off x="7368540" y="3467100"/>
            <a:ext cx="1552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altLang="vi-VN" sz="1400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</a:t>
            </a:r>
            <a:r>
              <a:rPr lang="vi-VN" altLang="vi-VN" sz="14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400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  <a:r>
              <a:rPr lang="vi-VN" altLang="vi-VN" sz="14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400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Points</a:t>
            </a:r>
            <a:r>
              <a:rPr lang="vi-VN" altLang="vi-VN" sz="14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altLang="vi-VN" sz="1400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</a:t>
            </a:r>
            <a:r>
              <a:rPr lang="vi-VN" altLang="vi-VN" sz="14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lang="en-US" altLang="vi-VN" sz="14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NYC TLC Yellow Taxi Trip Records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A39B30-B7E7-8805-EE83-7D8313D5D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00" y="970006"/>
            <a:ext cx="6668480" cy="3325408"/>
          </a:xfrm>
          <a:prstGeom prst="rect">
            <a:avLst/>
          </a:prstGeom>
          <a:ln>
            <a:noFill/>
          </a:ln>
          <a:effectLst>
            <a:outerShdw blurRad="63500" sx="101000" sy="101000" algn="ctr" rotWithShape="0">
              <a:prstClr val="black">
                <a:alpha val="21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CED316-9F7C-A76D-15B1-E87AC9EFB88E}"/>
              </a:ext>
            </a:extLst>
          </p:cNvPr>
          <p:cNvSpPr/>
          <p:nvPr/>
        </p:nvSpPr>
        <p:spPr>
          <a:xfrm>
            <a:off x="732500" y="4353367"/>
            <a:ext cx="1926880" cy="324333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Pickup &amp; Dropoff</a:t>
            </a:r>
            <a:endParaRPr lang="vi-VN" sz="12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5C5A2-5D5B-5207-00F2-F5D6CA15152E}"/>
              </a:ext>
            </a:extLst>
          </p:cNvPr>
          <p:cNvSpPr/>
          <p:nvPr/>
        </p:nvSpPr>
        <p:spPr>
          <a:xfrm>
            <a:off x="2717020" y="4357860"/>
            <a:ext cx="612920" cy="3243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Trip</a:t>
            </a:r>
            <a:endParaRPr lang="vi-VN" sz="12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E0F2B0-C7F3-4B41-2D30-F46F9F7BF89F}"/>
              </a:ext>
            </a:extLst>
          </p:cNvPr>
          <p:cNvSpPr/>
          <p:nvPr/>
        </p:nvSpPr>
        <p:spPr>
          <a:xfrm>
            <a:off x="3387580" y="4353367"/>
            <a:ext cx="2685560" cy="3243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58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Fares &amp; Fees</a:t>
            </a:r>
            <a:endParaRPr lang="vi-VN" sz="12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1AD21-1CDA-5742-D8F8-A9001B2A5C61}"/>
              </a:ext>
            </a:extLst>
          </p:cNvPr>
          <p:cNvSpPr/>
          <p:nvPr/>
        </p:nvSpPr>
        <p:spPr>
          <a:xfrm>
            <a:off x="6130780" y="4353367"/>
            <a:ext cx="894860" cy="3243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 Fees</a:t>
            </a:r>
            <a:endParaRPr lang="vi-VN" sz="10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22AC98-482C-2148-4EA4-C9B201C5B0E4}"/>
              </a:ext>
            </a:extLst>
          </p:cNvPr>
          <p:cNvSpPr txBox="1"/>
          <p:nvPr/>
        </p:nvSpPr>
        <p:spPr>
          <a:xfrm>
            <a:off x="7368540" y="3159323"/>
            <a:ext cx="1552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altLang="vi-VN" sz="1400" b="1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Figure</a:t>
            </a:r>
            <a:r>
              <a:rPr lang="vi-VN" altLang="vi-VN" sz="1400" b="1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</a:t>
            </a:r>
            <a:endParaRPr lang="en-US" altLang="vi-VN" sz="1400" b="1" i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45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3570E-A5B7-6565-72D4-E1A7C2738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F971D6-ED16-0816-EB12-7A819CFC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/>
              <a:t>Dataset Description</a:t>
            </a:r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236B46-6E76-79C4-057D-B7E218321C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73" t="-179" r="65667" b="69771"/>
          <a:stretch>
            <a:fillRect/>
          </a:stretch>
        </p:blipFill>
        <p:spPr>
          <a:xfrm>
            <a:off x="2039412" y="968226"/>
            <a:ext cx="5065176" cy="2580914"/>
          </a:xfrm>
          <a:prstGeom prst="rect">
            <a:avLst/>
          </a:prstGeom>
          <a:ln>
            <a:noFill/>
          </a:ln>
          <a:effectLst>
            <a:outerShdw blurRad="63500" sx="101000" sy="101000" algn="ctr" rotWithShape="0">
              <a:prstClr val="black">
                <a:alpha val="21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880BFF-FC56-5123-B491-593891ADE784}"/>
              </a:ext>
            </a:extLst>
          </p:cNvPr>
          <p:cNvSpPr/>
          <p:nvPr/>
        </p:nvSpPr>
        <p:spPr>
          <a:xfrm>
            <a:off x="543300" y="3758694"/>
            <a:ext cx="1850680" cy="8296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Pickup &amp; Dropoff</a:t>
            </a:r>
            <a:endParaRPr lang="vi-VN" sz="16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B8916E-CDC7-E9E6-D0AA-7A8D906F6056}"/>
              </a:ext>
            </a:extLst>
          </p:cNvPr>
          <p:cNvSpPr/>
          <p:nvPr/>
        </p:nvSpPr>
        <p:spPr>
          <a:xfrm>
            <a:off x="2489720" y="3755133"/>
            <a:ext cx="6110980" cy="8296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Includes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Date, Time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Location (Zone ID)</a:t>
            </a:r>
            <a:endParaRPr lang="vi-VN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310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1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CF43-6F88-C4FF-2CB8-531CA9FAB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2994C-494E-66BD-E731-18302F628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/>
              <a:t>Dataset Description</a:t>
            </a:r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C745AE-8369-9248-DE41-4E216744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19" t="1104" r="55811" b="78908"/>
          <a:stretch>
            <a:fillRect/>
          </a:stretch>
        </p:blipFill>
        <p:spPr>
          <a:xfrm>
            <a:off x="3337560" y="937260"/>
            <a:ext cx="2468880" cy="2544836"/>
          </a:xfrm>
          <a:prstGeom prst="rect">
            <a:avLst/>
          </a:prstGeom>
          <a:ln>
            <a:noFill/>
          </a:ln>
          <a:effectLst>
            <a:outerShdw blurRad="63500" sx="101000" sy="101000" algn="ctr" rotWithShape="0">
              <a:prstClr val="black">
                <a:alpha val="21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BAA4ADE-2DCF-9254-BC9B-E96CD7EFC5C5}"/>
              </a:ext>
            </a:extLst>
          </p:cNvPr>
          <p:cNvSpPr/>
          <p:nvPr/>
        </p:nvSpPr>
        <p:spPr>
          <a:xfrm>
            <a:off x="543300" y="3758694"/>
            <a:ext cx="1850680" cy="8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Trip Info</a:t>
            </a:r>
            <a:endParaRPr lang="vi-VN" sz="16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D5ECF-D7D0-F3D3-5A96-BE38F516C90B}"/>
              </a:ext>
            </a:extLst>
          </p:cNvPr>
          <p:cNvSpPr/>
          <p:nvPr/>
        </p:nvSpPr>
        <p:spPr>
          <a:xfrm>
            <a:off x="2489720" y="3755133"/>
            <a:ext cx="6110980" cy="82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Includes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 of Passengers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Miles Travelled</a:t>
            </a:r>
            <a:endParaRPr lang="vi-VN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31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1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1B12E-2ADD-4F90-2103-ECFB84E66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E4AC84-F855-C3D1-A396-D0B51210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/>
              <a:t>Dataset Description</a:t>
            </a:r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1DBC3D-528E-06E7-4DAB-4939AA0355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88" t="207" r="14250" b="69924"/>
          <a:stretch>
            <a:fillRect/>
          </a:stretch>
        </p:blipFill>
        <p:spPr>
          <a:xfrm>
            <a:off x="1103967" y="1005840"/>
            <a:ext cx="6936067" cy="2491740"/>
          </a:xfrm>
          <a:prstGeom prst="rect">
            <a:avLst/>
          </a:prstGeom>
          <a:ln>
            <a:noFill/>
          </a:ln>
          <a:effectLst>
            <a:outerShdw blurRad="63500" sx="101000" sy="101000" algn="ctr" rotWithShape="0">
              <a:prstClr val="black">
                <a:alpha val="21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A21A2E-434D-B15A-2706-A68AE61C8E4A}"/>
              </a:ext>
            </a:extLst>
          </p:cNvPr>
          <p:cNvSpPr/>
          <p:nvPr/>
        </p:nvSpPr>
        <p:spPr>
          <a:xfrm>
            <a:off x="543300" y="3758694"/>
            <a:ext cx="1850680" cy="829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Fare &amp; Fees</a:t>
            </a:r>
            <a:endParaRPr lang="vi-VN" sz="16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09E4C9-3F2D-242F-DB3A-BA962CA21ED4}"/>
              </a:ext>
            </a:extLst>
          </p:cNvPr>
          <p:cNvSpPr/>
          <p:nvPr/>
        </p:nvSpPr>
        <p:spPr>
          <a:xfrm>
            <a:off x="2489720" y="3755133"/>
            <a:ext cx="6110980" cy="829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Includes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Payment Information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Fare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various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Fees</a:t>
            </a:r>
            <a:endParaRPr lang="vi-VN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558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1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84D15-DD1D-4A66-0441-B49E39C43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6EFA34-353F-8362-B584-7643B6808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0" y="465800"/>
            <a:ext cx="8520600" cy="299993"/>
          </a:xfrm>
        </p:spPr>
        <p:txBody>
          <a:bodyPr>
            <a:noAutofit/>
          </a:bodyPr>
          <a:lstStyle/>
          <a:p>
            <a:r>
              <a:rPr lang="en-US"/>
              <a:t>Dataset Description</a:t>
            </a:r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D19FB3-AC28-31DD-47DE-8FC7113D59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835" t="401" r="-7" b="74480"/>
          <a:stretch>
            <a:fillRect/>
          </a:stretch>
        </p:blipFill>
        <p:spPr>
          <a:xfrm>
            <a:off x="3084021" y="928103"/>
            <a:ext cx="2975957" cy="2630437"/>
          </a:xfrm>
          <a:prstGeom prst="rect">
            <a:avLst/>
          </a:prstGeom>
          <a:ln>
            <a:noFill/>
          </a:ln>
          <a:effectLst>
            <a:outerShdw blurRad="63500" sx="101000" sy="101000" algn="ctr" rotWithShape="0">
              <a:prstClr val="black">
                <a:alpha val="21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CFC721-0652-C30B-BAA2-15D1A92FD92E}"/>
              </a:ext>
            </a:extLst>
          </p:cNvPr>
          <p:cNvSpPr/>
          <p:nvPr/>
        </p:nvSpPr>
        <p:spPr>
          <a:xfrm>
            <a:off x="543300" y="3758694"/>
            <a:ext cx="1850680" cy="82960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 Fees</a:t>
            </a:r>
            <a:endParaRPr lang="vi-VN" sz="16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77D076-4137-69EE-6A9E-A3CF267C8434}"/>
              </a:ext>
            </a:extLst>
          </p:cNvPr>
          <p:cNvSpPr/>
          <p:nvPr/>
        </p:nvSpPr>
        <p:spPr>
          <a:xfrm>
            <a:off x="2489720" y="3755133"/>
            <a:ext cx="6110980" cy="82960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Includes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Miscancellaneous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Fees</a:t>
            </a:r>
            <a:endParaRPr lang="vi-VN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365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1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ce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885E8D135CD643938305DEC3E1B53E" ma:contentTypeVersion="16" ma:contentTypeDescription="Create a new document." ma:contentTypeScope="" ma:versionID="c1f29843e8ac4d45406af06b52520b3c">
  <xsd:schema xmlns:xsd="http://www.w3.org/2001/XMLSchema" xmlns:xs="http://www.w3.org/2001/XMLSchema" xmlns:p="http://schemas.microsoft.com/office/2006/metadata/properties" xmlns:ns3="c80d803b-ee30-4cf1-8997-d5dbef288d47" xmlns:ns4="1c1e4822-5b82-4cb4-a39e-28e929ec74cb" targetNamespace="http://schemas.microsoft.com/office/2006/metadata/properties" ma:root="true" ma:fieldsID="538e848a4ef82a849cbeb2e47d53969a" ns3:_="" ns4:_="">
    <xsd:import namespace="c80d803b-ee30-4cf1-8997-d5dbef288d47"/>
    <xsd:import namespace="1c1e4822-5b82-4cb4-a39e-28e929ec74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DateTaken" minOccurs="0"/>
                <xsd:element ref="ns3:MediaServiceObjectDetectorVersions" minOccurs="0"/>
                <xsd:element ref="ns3:MediaServiceLocation" minOccurs="0"/>
                <xsd:element ref="ns3:MediaLengthInSecond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0d803b-ee30-4cf1-8997-d5dbef288d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1e4822-5b82-4cb4-a39e-28e929ec74c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0d803b-ee30-4cf1-8997-d5dbef288d47" xsi:nil="true"/>
  </documentManagement>
</p:properties>
</file>

<file path=customXml/itemProps1.xml><?xml version="1.0" encoding="utf-8"?>
<ds:datastoreItem xmlns:ds="http://schemas.openxmlformats.org/officeDocument/2006/customXml" ds:itemID="{E421F0D9-DE9F-4799-8926-290552A7BA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E44C1A-A791-4C65-957A-1C2341486A2D}">
  <ds:schemaRefs>
    <ds:schemaRef ds:uri="1c1e4822-5b82-4cb4-a39e-28e929ec74cb"/>
    <ds:schemaRef ds:uri="c80d803b-ee30-4cf1-8997-d5dbef288d4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A8A8EB7-5458-4283-9E48-E03419ADF4EF}">
  <ds:schemaRefs>
    <ds:schemaRef ds:uri="1c1e4822-5b82-4cb4-a39e-28e929ec74cb"/>
    <ds:schemaRef ds:uri="c80d803b-ee30-4cf1-8997-d5dbef288d4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708</Words>
  <Application>Microsoft Office PowerPoint</Application>
  <PresentationFormat>On-screen Show (16:9)</PresentationFormat>
  <Paragraphs>130</Paragraphs>
  <Slides>18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Wingdings 3</vt:lpstr>
      <vt:lpstr>Aptos</vt:lpstr>
      <vt:lpstr>Lora</vt:lpstr>
      <vt:lpstr>Arial</vt:lpstr>
      <vt:lpstr>Times New Roman</vt:lpstr>
      <vt:lpstr>Trebuchet MS</vt:lpstr>
      <vt:lpstr>Aptos Display</vt:lpstr>
      <vt:lpstr>Montserrat</vt:lpstr>
      <vt:lpstr>Open Sans</vt:lpstr>
      <vt:lpstr>Simple Light</vt:lpstr>
      <vt:lpstr>Facet</vt:lpstr>
      <vt:lpstr>Custom Design</vt:lpstr>
      <vt:lpstr>PowerPoint Presentation</vt:lpstr>
      <vt:lpstr>PowerPoint Presentation</vt:lpstr>
      <vt:lpstr>Defining features of our problem</vt:lpstr>
      <vt:lpstr>PowerPoint Presentation</vt:lpstr>
      <vt:lpstr>Dataset Description</vt:lpstr>
      <vt:lpstr>Dataset Description</vt:lpstr>
      <vt:lpstr>Dataset Description</vt:lpstr>
      <vt:lpstr>Dataset Description</vt:lpstr>
      <vt:lpstr>Dataset Description</vt:lpstr>
      <vt:lpstr>Dataset Coverage &amp; Qualitative Analysis</vt:lpstr>
      <vt:lpstr>PowerPoint Presentation</vt:lpstr>
      <vt:lpstr>Components Overview</vt:lpstr>
      <vt:lpstr>Components Overview</vt:lpstr>
      <vt:lpstr>Data Pipeline Summary</vt:lpstr>
      <vt:lpstr>Architecture Diagram</vt:lpstr>
      <vt:lpstr>PowerPoint Presentation</vt:lpstr>
      <vt:lpstr>Planning for Upcoming Weeks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Nguyễn</dc:creator>
  <cp:lastModifiedBy>Minh Đức Nguyễn</cp:lastModifiedBy>
  <cp:revision>1</cp:revision>
  <dcterms:modified xsi:type="dcterms:W3CDTF">2025-10-20T00:20:59Z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0x01010091885E8D135CD643938305DEC3E1B53E</vt:lpwstr>
  </property>
</Properties>
</file>